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4"/>
    <p:sldMasterId id="2147483696" r:id="rId5"/>
    <p:sldMasterId id="2147483697" r:id="rId6"/>
    <p:sldMasterId id="2147483698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</p:sldIdLst>
  <p:sldSz cy="5143500" cx="9144000"/>
  <p:notesSz cx="6858000" cy="9144000"/>
  <p:embeddedFontLst>
    <p:embeddedFont>
      <p:font typeface="Anton"/>
      <p:regular r:id="rId61"/>
    </p:embeddedFont>
    <p:embeddedFont>
      <p:font typeface="Lato"/>
      <p:regular r:id="rId62"/>
      <p:bold r:id="rId63"/>
      <p:italic r:id="rId64"/>
      <p:boldItalic r:id="rId65"/>
    </p:embeddedFont>
    <p:embeddedFont>
      <p:font typeface="Didact Gothic"/>
      <p:regular r:id="rId66"/>
    </p:embeddedFont>
    <p:embeddedFont>
      <p:font typeface="Helvetica Neue"/>
      <p:regular r:id="rId67"/>
      <p:bold r:id="rId68"/>
      <p:italic r:id="rId69"/>
      <p:boldItalic r:id="rId70"/>
    </p:embeddedFont>
    <p:embeddedFont>
      <p:font typeface="Helvetica Neue Light"/>
      <p:regular r:id="rId71"/>
      <p:bold r:id="rId72"/>
      <p:italic r:id="rId73"/>
      <p:boldItalic r:id="rId7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435398-751A-448A-B039-4AEA1A534355}">
  <a:tblStyle styleId="{C7435398-751A-448A-B039-4AEA1A53435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73" Type="http://schemas.openxmlformats.org/officeDocument/2006/relationships/font" Target="fonts/HelveticaNeueLight-italic.fntdata"/><Relationship Id="rId72" Type="http://schemas.openxmlformats.org/officeDocument/2006/relationships/font" Target="fonts/HelveticaNeueLight-bold.fntdata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74" Type="http://schemas.openxmlformats.org/officeDocument/2006/relationships/font" Target="fonts/HelveticaNeueLight-boldItalic.fntdata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HelveticaNeueLight-regular.fntdata"/><Relationship Id="rId70" Type="http://schemas.openxmlformats.org/officeDocument/2006/relationships/font" Target="fonts/HelveticaNeue-boldItalic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Lato-regular.fntdata"/><Relationship Id="rId61" Type="http://schemas.openxmlformats.org/officeDocument/2006/relationships/font" Target="fonts/Anton-regular.fntdata"/><Relationship Id="rId20" Type="http://schemas.openxmlformats.org/officeDocument/2006/relationships/slide" Target="slides/slide12.xml"/><Relationship Id="rId64" Type="http://schemas.openxmlformats.org/officeDocument/2006/relationships/font" Target="fonts/Lato-italic.fntdata"/><Relationship Id="rId63" Type="http://schemas.openxmlformats.org/officeDocument/2006/relationships/font" Target="fonts/Lato-bold.fntdata"/><Relationship Id="rId22" Type="http://schemas.openxmlformats.org/officeDocument/2006/relationships/slide" Target="slides/slide14.xml"/><Relationship Id="rId66" Type="http://schemas.openxmlformats.org/officeDocument/2006/relationships/font" Target="fonts/DidactGothic-regular.fntdata"/><Relationship Id="rId21" Type="http://schemas.openxmlformats.org/officeDocument/2006/relationships/slide" Target="slides/slide13.xml"/><Relationship Id="rId65" Type="http://schemas.openxmlformats.org/officeDocument/2006/relationships/font" Target="fonts/Lato-boldItalic.fntdata"/><Relationship Id="rId24" Type="http://schemas.openxmlformats.org/officeDocument/2006/relationships/slide" Target="slides/slide16.xml"/><Relationship Id="rId68" Type="http://schemas.openxmlformats.org/officeDocument/2006/relationships/font" Target="fonts/HelveticaNeue-bold.fntdata"/><Relationship Id="rId23" Type="http://schemas.openxmlformats.org/officeDocument/2006/relationships/slide" Target="slides/slide15.xml"/><Relationship Id="rId67" Type="http://schemas.openxmlformats.org/officeDocument/2006/relationships/font" Target="fonts/HelveticaNeue-regular.fntdata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HelveticaNeue-italic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30.gif>
</file>

<file path=ppt/media/image31.gif>
</file>

<file path=ppt/media/image32.png>
</file>

<file path=ppt/media/image33.png>
</file>

<file path=ppt/media/image34.gif>
</file>

<file path=ppt/media/image35.png>
</file>

<file path=ppt/media/image36.gif>
</file>

<file path=ppt/media/image37.png>
</file>

<file path=ppt/media/image38.png>
</file>

<file path=ppt/media/image39.png>
</file>

<file path=ppt/media/image4.jpg>
</file>

<file path=ppt/media/image40.png>
</file>

<file path=ppt/media/image41.gif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40bf21f27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540bf21f27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Colocar todas las clases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b41aef85d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b41aef85d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b41aef85d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b41aef85d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b41aef85d7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b41aef85d7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slides de texto con imagen.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41aef85d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41aef85d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41aef85d7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41aef85d7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ef0eaff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ef0eaff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b41aef85d7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b41aef85d7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897d6f53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gb897d6f53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9fb16969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109fb16969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Mostrar lo explicado con el editor de texto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74e7e483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74e7e483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40bf21f27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540bf21f27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Obligatoria siempre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4e7e48392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4e7e48392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844ff0c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f844ff0c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Remarcar el concepto de cómo se asignan los valores a los parámetros definidos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4e7e4839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4e7e4839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  <a:highlight>
                  <a:srgbClr val="E0FF00"/>
                </a:highlight>
              </a:rPr>
              <a:t>Remarcar la diferencia de parámetro en la declaración y llamado de la función</a:t>
            </a:r>
            <a:endParaRPr b="1">
              <a:highlight>
                <a:srgbClr val="E0FF00"/>
              </a:highlight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fdfb37d7a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fdfb37d7a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Reforzar el tema del return. De ser necesario, expandir luego del break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f844ff0c2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f844ff0c2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Invitar a leer material complementario sobre return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897d6f53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897d6f53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b41aef85d7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gb41aef85d7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b2e33a82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b2e33a82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540bf21f27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540bf21f27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004654fab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004654fab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002698da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002698da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09fb1696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109fb1696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Mostrar lo explicado con el editor de texto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74e7e48392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74e7e48392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74e7e4839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74e7e4839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f844ff0c2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f844ff0c2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Remarcar ventajas de usos de scope local y clausuras en funciones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f844ff0c2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f844ff0c2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highlight>
                  <a:srgbClr val="E0FF00"/>
                </a:highlight>
              </a:rPr>
              <a:t>Enfatizar las ventajas de trabajar con funciones y scope local</a:t>
            </a:r>
            <a:endParaRPr b="1" sz="1300">
              <a:highlight>
                <a:srgbClr val="E0FF00"/>
              </a:highlight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b897d6f53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gb897d6f5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b897d6f53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b897d6f53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b897d6f53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b897d6f5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b897d6f53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b897d6f53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highlight>
                  <a:srgbClr val="E0FF00"/>
                </a:highlight>
              </a:rPr>
              <a:t>Remarcar cómo se pasan los llamados de funciones por parámetro</a:t>
            </a:r>
            <a:endParaRPr b="1" sz="1300">
              <a:solidFill>
                <a:schemeClr val="dk1"/>
              </a:solidFill>
              <a:highlight>
                <a:srgbClr val="E0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  <a:highlight>
                  <a:srgbClr val="E0FF00"/>
                </a:highlight>
              </a:rPr>
              <a:t>Sobre ventajas de utilizar funciones flecha referir al material complementario de clase</a:t>
            </a:r>
            <a:endParaRPr b="1" sz="1300">
              <a:highlight>
                <a:srgbClr val="E0FF00"/>
              </a:highlight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540bf21f27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" name="Google Shape;514;g540bf21f27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Mostrar lo explicado con el editor de texto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40bf21f27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540bf21f27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10a20032fcf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10a20032fcf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0a51ec33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0a51ec33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0a20032fcf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0a20032fc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40bf21f27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g540bf21f27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540bf21f27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g540bf21f27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Desarrollo de un desafío entregable 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0a20032fcf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2" name="Google Shape;572;g10a20032fc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2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Desarrollo de un desafío entregable 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540bf21f27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540bf21f27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Obligatoria. Se sugiere ubicar al finalizar la explicación de algún tema, para abrir formalmente el espacio de preguntas y ordenar la interacción.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ba81ebfc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gba81ebfc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ACTIVIDAD “PARA PENSAR” (Optativa)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Duración estimada:</a:t>
            </a:r>
            <a:r>
              <a:rPr lang="en-GB" sz="1400">
                <a:solidFill>
                  <a:schemeClr val="dk1"/>
                </a:solidFill>
              </a:rPr>
              <a:t> 5/10 minutos (de tarea)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</a:rPr>
              <a:t>Formato: </a:t>
            </a:r>
            <a:r>
              <a:rPr lang="en-GB" sz="1400">
                <a:solidFill>
                  <a:schemeClr val="dk1"/>
                </a:solidFill>
              </a:rPr>
              <a:t>Google Forms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Compartir el enlace del quizz correspondiente a la CLASE 1 de la carpeta “Quizzes”.</a:t>
            </a:r>
            <a:r>
              <a:rPr b="1" lang="en-GB" sz="1400">
                <a:solidFill>
                  <a:schemeClr val="dk1"/>
                </a:solidFill>
              </a:rPr>
              <a:t> Aclarar que es optativo. </a:t>
            </a:r>
            <a:endParaRPr b="1"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5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ba81ebfc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ba81ebfc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Usar para que los estudiantes puedan explorar en sus casas los recursos vistos en clase: artículos, herramientas, websites, videos.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540bf21f27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g540bf21f27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 siempre. En caso de cerrar con el “mapa de conceptos” se puede dejar solo “muchas gracias”. Completar el resumen con palabras claves de lo visto.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40bf21f27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540bf21f27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540bf21f27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" name="Google Shape;608;g540bf21f27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Obligatoria siempre.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ba81ebfc3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" name="Google Shape;614;gba81ebfc3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Todas las clases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ba81ebfc3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0" name="Google Shape;620;gba81ebfc3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Sólo la última clase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002698da0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002698da0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09fd34b0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09fd34b0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ebd2e516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eebd2e51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Entrevistas Modalidad online</a:t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Duración estimada: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 MINUTOS PARA CREAR EL CUESTIONARIO Y 1 HORA PARA REALIZAR LAS ENTREVISTAS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Espacio: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Breakout Rooms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Consigna: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Cada estudiantes irá a la sala con su tutor y tendrán 5 minutos para realizar la entrevista. Respetar el tiempo para qué todos puedan participar. La idea es practicar la dinámica. Al final de la dinámica hacer un cierre de aciertos y problemas generales qué haya observado. Respetar los tiempos para que todos puedan participar.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NOTA: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tutor guiará la actividad e intervendrá de ser necesario durante la entrevista. Pueden usar el “Documento Guía” que se encuentra en la carpeta de la clase para guiar la entrevista.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¿Cómo llevar adelante la actividad?</a:t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1: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Dar la consiga y pactar el tiempo que durará la actividad.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2: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Cada alumno tendrá un total de 15 minutos para pensar las preguntas a realizar. Tener presente generar preguntas que inviten a empatizar con los usuarios y así obtener respuesta de valor. Más preguntas abiertas y menos preguntas cerradas. En este punto se puede ayudar de la guía entregada.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3: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Ir a los breakouts room. En este punto, para una mejor organización, solicitar a los alumnos que se coloquen en el nombre la inicial de su tutor (ej: si el nombre del tutor es Lucas deberá colocarse (L). En caso de repetirse nombres usar la siguiente letra también.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3: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Cada grupo, guiado por el tutor, comenzará la actividad. Cada estudiante tendrá entre 4 y 5 minutos para ser moderador o usuario. El moderador preguntará sin condicionar ni comprometer al usuario, obteniendo respuestas a las preguntas solicitadas. El docente/tutor será el encargado de corregir si el entrevistador/moderador está condicionando o no sirven (dentro del contexto) las preguntas realizadas. En ese tiempo los demás deben tomar nota de aquellos aspectos que se pueden mejorar del entrevistador o del cuestionario en función de las buenas prácticas vistas en clase.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4: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 final de la dinámica hacer un cierre de aciertos y problemas generales qué haya observado. 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5: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Finalizada esta primera parte se volverá al Zoom General.</a:t>
            </a:r>
            <a:endParaRPr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Paso 6: </a:t>
            </a:r>
            <a:r>
              <a:rPr lang="en-GB" sz="1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El docente hará una cierre de la actividad. </a:t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004654fa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1004654fa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2" name="Google Shape;102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6" name="Google Shape;10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" name="Google Shape;12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5" name="Google Shape;1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3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9" name="Google Shape;129;p3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0" name="Google Shape;130;p3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34" name="Google Shape;13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8" name="Google Shape;13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CUSTOM_37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8" name="Google Shape;148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" name="Google Shape;14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2" name="Google Shape;15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6" name="Google Shape;15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4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4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1" name="Google Shape;16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4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4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4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4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0" name="Google Shape;18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4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es.wikipedia.org/wiki/No_te_repitas" TargetMode="External"/><Relationship Id="rId4" Type="http://schemas.openxmlformats.org/officeDocument/2006/relationships/hyperlink" Target="https://es.wikipedia.org/wiki/Principio_KISS" TargetMode="External"/><Relationship Id="rId5" Type="http://schemas.openxmlformats.org/officeDocument/2006/relationships/hyperlink" Target="https://es.wikipedia.org/wiki/Principio_KISS" TargetMode="External"/><Relationship Id="rId6" Type="http://schemas.openxmlformats.org/officeDocument/2006/relationships/hyperlink" Target="https://es.wikipedia.org/wiki/YAGNI" TargetMode="External"/><Relationship Id="rId7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3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Relationship Id="rId4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0.png"/><Relationship Id="rId4" Type="http://schemas.openxmlformats.org/officeDocument/2006/relationships/image" Target="../media/image41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5.png"/><Relationship Id="rId4" Type="http://schemas.openxmlformats.org/officeDocument/2006/relationships/image" Target="../media/image28.gif"/><Relationship Id="rId5" Type="http://schemas.openxmlformats.org/officeDocument/2006/relationships/image" Target="../media/image31.gif"/><Relationship Id="rId6" Type="http://schemas.openxmlformats.org/officeDocument/2006/relationships/image" Target="../media/image33.png"/><Relationship Id="rId7" Type="http://schemas.openxmlformats.org/officeDocument/2006/relationships/image" Target="../media/image29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2.png"/><Relationship Id="rId4" Type="http://schemas.openxmlformats.org/officeDocument/2006/relationships/image" Target="../media/image34.gif"/><Relationship Id="rId5" Type="http://schemas.openxmlformats.org/officeDocument/2006/relationships/image" Target="../media/image36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3.png"/><Relationship Id="rId4" Type="http://schemas.openxmlformats.org/officeDocument/2006/relationships/image" Target="../media/image3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Relationship Id="rId4" Type="http://schemas.openxmlformats.org/officeDocument/2006/relationships/image" Target="../media/image3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8.png"/><Relationship Id="rId4" Type="http://schemas.openxmlformats.org/officeDocument/2006/relationships/image" Target="../media/image3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53.png"/><Relationship Id="rId4" Type="http://schemas.openxmlformats.org/officeDocument/2006/relationships/image" Target="../media/image49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teloexplicocongatitos.com/_next/image?url=https%3A%2F%2Fdoomvault.nyc3.digitaloceanspaces.com%2Ftlecg%2Fbig%2Fprog09.jpg&amp;w=1200&amp;q=75" TargetMode="External"/><Relationship Id="rId4" Type="http://schemas.openxmlformats.org/officeDocument/2006/relationships/hyperlink" Target="https://developer.mozilla.org/es/docs/Web/JavaScript/Referencia/Sentencias/let" TargetMode="External"/><Relationship Id="rId9" Type="http://schemas.openxmlformats.org/officeDocument/2006/relationships/hyperlink" Target="https://www.notion.so/coderhouse/Repositorio-de-Contenidos-ba8d3057a1e34049944ee4ba3a575999" TargetMode="External"/><Relationship Id="rId5" Type="http://schemas.openxmlformats.org/officeDocument/2006/relationships/hyperlink" Target="https://developer.mozilla.org/es/docs/Web/JavaScript/Referencia/Sentencias/const" TargetMode="External"/><Relationship Id="rId6" Type="http://schemas.openxmlformats.org/officeDocument/2006/relationships/image" Target="../media/image43.png"/><Relationship Id="rId7" Type="http://schemas.openxmlformats.org/officeDocument/2006/relationships/image" Target="../media/image47.png"/><Relationship Id="rId8" Type="http://schemas.openxmlformats.org/officeDocument/2006/relationships/image" Target="../media/image52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4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5.png"/><Relationship Id="rId4" Type="http://schemas.openxmlformats.org/officeDocument/2006/relationships/image" Target="../media/image4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51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5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hyperlink" Target="https://docs.google.com/document/d/1v3ruu0wKHNzfswu6yGYVD64OcwdxFp2ovbonED2aZ00/edit?usp=sharing" TargetMode="External"/><Relationship Id="rId6" Type="http://schemas.openxmlformats.org/officeDocument/2006/relationships/hyperlink" Target="https://forms.gle/LqVijMyPV7Bq4Uup6" TargetMode="External"/><Relationship Id="rId7" Type="http://schemas.openxmlformats.org/officeDocument/2006/relationships/hyperlink" Target="https://drive.google.com/drive/folders/1jIH9-1B7r39bzu1td2P1Nc1a-eDInnzD?usp=sharing" TargetMode="External"/><Relationship Id="rId8" Type="http://schemas.openxmlformats.org/officeDocument/2006/relationships/hyperlink" Target="https://docs.google.com/document/d/1aJ5X0ZnK_auCcBxw2rP-QxiyzDMJosejr6Otx3jThzM/edit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RECUERDA PONER A GRABAR LA CLASE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6" name="Google Shape;196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950" y="3210488"/>
            <a:ext cx="892100" cy="7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1"/>
          <p:cNvSpPr txBox="1"/>
          <p:nvPr/>
        </p:nvSpPr>
        <p:spPr>
          <a:xfrm>
            <a:off x="1536175" y="2077200"/>
            <a:ext cx="617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FUNCIONES Y PROPIEDADES BÁSICAS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2"/>
          <p:cNvSpPr txBox="1"/>
          <p:nvPr/>
        </p:nvSpPr>
        <p:spPr>
          <a:xfrm>
            <a:off x="4386800" y="160175"/>
            <a:ext cx="4757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FUNCIONES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6" name="Google Shape;306;p62"/>
          <p:cNvSpPr txBox="1"/>
          <p:nvPr/>
        </p:nvSpPr>
        <p:spPr>
          <a:xfrm>
            <a:off x="4501875" y="1075650"/>
            <a:ext cx="4491000" cy="4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 se desarrolla una aplicación o sitio web, es muy habitual utilizar una y otra vez las mismas instrucciones.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programación,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 función es un conjunto de instrucciones que se agrupan para realizar una tarea concreta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luego se puede reutilizar a lo largo de diferentes instancias del código.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7" name="Google Shape;30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38680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/>
          <p:nvPr/>
        </p:nvSpPr>
        <p:spPr>
          <a:xfrm>
            <a:off x="452300" y="1388900"/>
            <a:ext cx="8372700" cy="29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principales ventajas del uso de funciones son: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Evita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duplicad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 (</a:t>
            </a:r>
            <a:r>
              <a:rPr i="1" lang="en-GB" sz="1900" u="sng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3"/>
              </a:rPr>
              <a:t>Principio DRY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Soluciona un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problema complejo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usando tareas sencillas (</a:t>
            </a:r>
            <a:r>
              <a:rPr i="1" lang="en-GB" sz="1900" u="sng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4"/>
              </a:rPr>
              <a:t>Principio</a:t>
            </a:r>
            <a:r>
              <a:rPr i="1" lang="en-GB" sz="1900" u="sng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 KISS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Focaliza tareas prioritarias para el programa (</a:t>
            </a:r>
            <a:r>
              <a:rPr i="1" lang="en-GB" sz="1900" u="sng">
                <a:solidFill>
                  <a:schemeClr val="hlink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Principio YAGNI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)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Aporta ordenamiento y entendimiento al código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900"/>
              <a:buFont typeface="Helvetica Neue Light"/>
              <a:buChar char="●"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Aporta facilidad y rapidez para hacer modificaciones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4" name="Google Shape;314;p63"/>
          <p:cNvSpPr txBox="1"/>
          <p:nvPr/>
        </p:nvSpPr>
        <p:spPr>
          <a:xfrm>
            <a:off x="-63250" y="312825"/>
            <a:ext cx="9144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¿Y QUÉ VENTAJAS ME DAN LAS FUNCIONES?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5" name="Google Shape;315;p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4"/>
          <p:cNvSpPr txBox="1"/>
          <p:nvPr/>
        </p:nvSpPr>
        <p:spPr>
          <a:xfrm>
            <a:off x="630150" y="1086150"/>
            <a:ext cx="81243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declara a través de la palabra reservada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function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Deben tener un nombre en minúscula y sin espacios seguidos de los característicos paréntesis (). </a:t>
            </a:r>
            <a:r>
              <a:rPr lang="en-GB" sz="2000">
                <a:solidFill>
                  <a:schemeClr val="dk1"/>
                </a:solidFill>
                <a:highlight>
                  <a:srgbClr val="EF89D2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contenido de la función se escribe entre las llaves.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El nombre de la función no se puede repetir en otra.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1" name="Google Shape;321;p64"/>
          <p:cNvSpPr txBox="1"/>
          <p:nvPr/>
        </p:nvSpPr>
        <p:spPr>
          <a:xfrm>
            <a:off x="1629750" y="29692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DECLARACIÓN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2" name="Google Shape;32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64"/>
          <p:cNvSpPr txBox="1"/>
          <p:nvPr/>
        </p:nvSpPr>
        <p:spPr>
          <a:xfrm>
            <a:off x="1576350" y="3045145"/>
            <a:ext cx="62319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saludar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¡Hola estudiantes!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5"/>
          <p:cNvSpPr txBox="1"/>
          <p:nvPr/>
        </p:nvSpPr>
        <p:spPr>
          <a:xfrm>
            <a:off x="600675" y="1320725"/>
            <a:ext cx="7829400" cy="19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vez que declaramos la función, podemos usarla en cualquier otra parte del código todas las veces que queramos. </a:t>
            </a:r>
            <a:b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ejecutar una función sólo hay que escribir su nombre y finalizar la sentencia con (). A esto se lo conoce como </a:t>
            </a:r>
            <a:r>
              <a:rPr b="1" i="1" lang="en-GB" sz="2000">
                <a:solidFill>
                  <a:srgbClr val="FF79C6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llamado a la función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29" name="Google Shape;329;p65"/>
          <p:cNvSpPr txBox="1"/>
          <p:nvPr/>
        </p:nvSpPr>
        <p:spPr>
          <a:xfrm>
            <a:off x="1682325" y="169888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LLAMADO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30" name="Google Shape;33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65"/>
          <p:cNvSpPr txBox="1"/>
          <p:nvPr/>
        </p:nvSpPr>
        <p:spPr>
          <a:xfrm>
            <a:off x="2418675" y="3060750"/>
            <a:ext cx="4595700" cy="612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saludar</a:t>
            </a:r>
            <a:r>
              <a:rPr lang="en-GB" sz="18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2" name="Google Shape;332;p65"/>
          <p:cNvSpPr txBox="1"/>
          <p:nvPr/>
        </p:nvSpPr>
        <p:spPr>
          <a:xfrm>
            <a:off x="1103475" y="3947500"/>
            <a:ext cx="7226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 escribamos el llamado, se interpretarán las instrucciones definidas en esa función.</a:t>
            </a:r>
            <a:endParaRPr/>
          </a:p>
        </p:txBody>
      </p:sp>
      <p:pic>
        <p:nvPicPr>
          <p:cNvPr id="333" name="Google Shape;333;p65"/>
          <p:cNvPicPr preferRelativeResize="0"/>
          <p:nvPr/>
        </p:nvPicPr>
        <p:blipFill rotWithShape="1">
          <a:blip r:embed="rId4">
            <a:alphaModFix/>
          </a:blip>
          <a:srcRect b="33110" l="29601" r="30743" t="32230"/>
          <a:stretch/>
        </p:blipFill>
        <p:spPr>
          <a:xfrm>
            <a:off x="7642375" y="8188"/>
            <a:ext cx="1501625" cy="131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6"/>
          <p:cNvSpPr txBox="1"/>
          <p:nvPr/>
        </p:nvSpPr>
        <p:spPr>
          <a:xfrm>
            <a:off x="988725" y="3161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EJEMPLO PRÁCTICO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9" name="Google Shape;339;p66"/>
          <p:cNvSpPr txBox="1"/>
          <p:nvPr/>
        </p:nvSpPr>
        <p:spPr>
          <a:xfrm>
            <a:off x="988725" y="2045850"/>
            <a:ext cx="7375200" cy="90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nombreIngresado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nombre ingresado es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nombreIngresado)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66"/>
          <p:cNvSpPr txBox="1"/>
          <p:nvPr/>
        </p:nvSpPr>
        <p:spPr>
          <a:xfrm>
            <a:off x="1038900" y="1181212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debemos solicitar un nombre al usuario para mostrarlo en un alert, normalmente podríamos hacer esto:</a:t>
            </a:r>
            <a:endParaRPr i="1"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66"/>
          <p:cNvSpPr txBox="1"/>
          <p:nvPr/>
        </p:nvSpPr>
        <p:spPr>
          <a:xfrm>
            <a:off x="988725" y="2920425"/>
            <a:ext cx="75417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queremos repetir esto 2 veces más , podemos copiar y pegar el código.</a:t>
            </a:r>
            <a:endParaRPr i="1"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2" name="Google Shape;342;p66"/>
          <p:cNvSpPr txBox="1"/>
          <p:nvPr/>
        </p:nvSpPr>
        <p:spPr>
          <a:xfrm>
            <a:off x="988725" y="3352751"/>
            <a:ext cx="7375200" cy="1527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nombreIngresado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nombre ingresado es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nombreIngresado)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nombreIngresado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nombre ingresado es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nombreIngresado)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7"/>
          <p:cNvSpPr txBox="1"/>
          <p:nvPr/>
        </p:nvSpPr>
        <p:spPr>
          <a:xfrm>
            <a:off x="968950" y="1274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USANDO UNA FUNCIÓN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8" name="Google Shape;348;p67"/>
          <p:cNvSpPr txBox="1"/>
          <p:nvPr/>
        </p:nvSpPr>
        <p:spPr>
          <a:xfrm>
            <a:off x="1060550" y="1754150"/>
            <a:ext cx="7110600" cy="149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solicitarNombre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nombreIngresado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nombre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nombre ingresado es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nombreIngresado)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9" name="Google Shape;349;p67"/>
          <p:cNvSpPr txBox="1"/>
          <p:nvPr/>
        </p:nvSpPr>
        <p:spPr>
          <a:xfrm>
            <a:off x="725200" y="997575"/>
            <a:ext cx="78627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Podríamos entonces crear una función que se llame 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solicitarNombre() 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que se le solicite al usuario la cantidad de veces que necesitemos</a:t>
            </a:r>
            <a:endParaRPr i="1"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0" name="Google Shape;350;p67"/>
          <p:cNvSpPr txBox="1"/>
          <p:nvPr/>
        </p:nvSpPr>
        <p:spPr>
          <a:xfrm>
            <a:off x="261825" y="3294950"/>
            <a:ext cx="81021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llamar a la función, la invocamos en otra parte del código:</a:t>
            </a:r>
            <a:endParaRPr i="1"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1" name="Google Shape;351;p67"/>
          <p:cNvSpPr txBox="1"/>
          <p:nvPr/>
        </p:nvSpPr>
        <p:spPr>
          <a:xfrm>
            <a:off x="1107075" y="3762350"/>
            <a:ext cx="7066200" cy="1156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solicitarNombre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solicitarNombre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solicitarNombre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61AFE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8"/>
          <p:cNvSpPr txBox="1"/>
          <p:nvPr/>
        </p:nvSpPr>
        <p:spPr>
          <a:xfrm>
            <a:off x="2187450" y="20772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FUNCIONES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9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PARÁMETROS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62" name="Google Shape;362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0"/>
          <p:cNvSpPr txBox="1"/>
          <p:nvPr/>
        </p:nvSpPr>
        <p:spPr>
          <a:xfrm>
            <a:off x="1629750" y="158971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PARÁMETROS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8" name="Google Shape;368;p70"/>
          <p:cNvSpPr txBox="1"/>
          <p:nvPr/>
        </p:nvSpPr>
        <p:spPr>
          <a:xfrm>
            <a:off x="306750" y="1030825"/>
            <a:ext cx="8530500" cy="38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función simple, puede no necesitar ninguna dato para funcionar. </a:t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Pero cuando empezamos a codificar </a:t>
            </a:r>
            <a:r>
              <a:rPr b="1"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funciones más complejas</a:t>
            </a:r>
            <a:r>
              <a:rPr lang="en-GB" sz="19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nos encontramos con la necesidad de recibir cierta información. </a:t>
            </a:r>
            <a:endParaRPr sz="19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 enviamos a la función uno o más valores para ser empl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ados en sus operaciones, estamos hablando de los </a:t>
            </a:r>
            <a:r>
              <a:rPr b="1"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parámetros de la función</a:t>
            </a:r>
            <a:r>
              <a:rPr lang="en-GB" sz="19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parámetros se envían a la función mediante variables y se colocan entre los 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paréntesis</a:t>
            </a:r>
            <a:r>
              <a:rPr lang="en-GB" sz="19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posteriores al nombre de la función.</a:t>
            </a:r>
            <a:endParaRPr sz="19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69" name="Google Shape;36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53"/>
          <p:cNvSpPr txBox="1"/>
          <p:nvPr/>
        </p:nvSpPr>
        <p:spPr>
          <a:xfrm>
            <a:off x="2022750" y="2009038"/>
            <a:ext cx="50355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PROGRAMACIÓN CON FUNCIONES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03" name="Google Shape;203;p53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53"/>
          <p:cNvSpPr txBox="1"/>
          <p:nvPr/>
        </p:nvSpPr>
        <p:spPr>
          <a:xfrm>
            <a:off x="1631850" y="1643300"/>
            <a:ext cx="5880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Clase 0</a:t>
            </a:r>
            <a:r>
              <a:rPr b="1" lang="en-GB" sz="2000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i="0" lang="en-GB" sz="2000" u="none" cap="none" strike="noStrike">
                <a:solidFill>
                  <a:srgbClr val="12121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r>
              <a:rPr b="0" i="0" lang="en-GB" sz="2000" u="none" cap="none" strike="noStrike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rgbClr val="12121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</a:t>
            </a:r>
            <a:endParaRPr b="0" i="0" sz="1400" u="none" cap="none" strike="noStrike">
              <a:solidFill>
                <a:srgbClr val="121212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1"/>
          <p:cNvSpPr txBox="1"/>
          <p:nvPr/>
        </p:nvSpPr>
        <p:spPr>
          <a:xfrm>
            <a:off x="1661325" y="1838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PARÁMETROS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75" name="Google Shape;37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71"/>
          <p:cNvSpPr txBox="1"/>
          <p:nvPr/>
        </p:nvSpPr>
        <p:spPr>
          <a:xfrm>
            <a:off x="1227025" y="2136800"/>
            <a:ext cx="6906300" cy="132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conParametros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parametro1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parametro2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parametro1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parametro2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7" name="Google Shape;377;p71"/>
          <p:cNvSpPr txBox="1"/>
          <p:nvPr/>
        </p:nvSpPr>
        <p:spPr>
          <a:xfrm>
            <a:off x="1038900" y="3457098"/>
            <a:ext cx="70662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podemos armar funciones dinámicas que, siguiendo la lógica que querramos, pueden generar distintos resultados al recibir diferentes valores.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8" name="Google Shape;378;p71"/>
          <p:cNvSpPr txBox="1"/>
          <p:nvPr/>
        </p:nvSpPr>
        <p:spPr>
          <a:xfrm>
            <a:off x="1029025" y="1172950"/>
            <a:ext cx="7104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parámetros son </a:t>
            </a:r>
            <a:r>
              <a:rPr b="1" lang="en-GB" sz="180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r>
              <a:rPr b="1" lang="en-GB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que se declaran dentro de la función, entre sus paréntesis. Los valores de éstos se definen luego en el llamado.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72"/>
          <p:cNvSpPr txBox="1"/>
          <p:nvPr/>
        </p:nvSpPr>
        <p:spPr>
          <a:xfrm>
            <a:off x="1661325" y="183846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PARÁMETROS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84" name="Google Shape;38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72"/>
          <p:cNvSpPr txBox="1"/>
          <p:nvPr/>
        </p:nvSpPr>
        <p:spPr>
          <a:xfrm>
            <a:off x="1217850" y="2472588"/>
            <a:ext cx="6906300" cy="887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conParametros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"Hola"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"Coder"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i="1" lang="en-GB" sz="1600">
                <a:solidFill>
                  <a:srgbClr val="0097A7"/>
                </a:solidFill>
                <a:latin typeface="Courier New"/>
                <a:ea typeface="Courier New"/>
                <a:cs typeface="Courier New"/>
                <a:sym typeface="Courier New"/>
              </a:rPr>
              <a:t>// -&gt; “Hola Coder”</a:t>
            </a:r>
            <a:endParaRPr i="1" sz="1600">
              <a:solidFill>
                <a:srgbClr val="0097A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conParametros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"Cursando"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"JS"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i="1" lang="en-GB" sz="1600">
                <a:solidFill>
                  <a:srgbClr val="0097A7"/>
                </a:solidFill>
                <a:latin typeface="Courier New"/>
                <a:ea typeface="Courier New"/>
                <a:cs typeface="Courier New"/>
                <a:sym typeface="Courier New"/>
              </a:rPr>
              <a:t>// -&gt; “Cursando JS”</a:t>
            </a:r>
            <a:endParaRPr i="1" sz="1600">
              <a:solidFill>
                <a:srgbClr val="0097A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6" name="Google Shape;386;p72"/>
          <p:cNvSpPr txBox="1"/>
          <p:nvPr/>
        </p:nvSpPr>
        <p:spPr>
          <a:xfrm>
            <a:off x="1038900" y="3457098"/>
            <a:ext cx="70662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el primer string que pasamos se asigna en </a:t>
            </a:r>
            <a:r>
              <a:rPr i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parametro1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y el segundo string en </a:t>
            </a:r>
            <a:r>
              <a:rPr i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parametro2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armando las salidas según la lógica definida.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7" name="Google Shape;387;p72"/>
          <p:cNvSpPr txBox="1"/>
          <p:nvPr/>
        </p:nvSpPr>
        <p:spPr>
          <a:xfrm>
            <a:off x="322300" y="1015150"/>
            <a:ext cx="817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valor que toman estos parámetros se definen en el </a:t>
            </a:r>
            <a:r>
              <a:rPr b="1" i="1" lang="en-GB" sz="180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llamado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Cuando llamamos a la función, los valores que pasamos a la función entre paréntesis se asignan </a:t>
            </a:r>
            <a:r>
              <a:rPr b="1" i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posicionalmente</a:t>
            </a:r>
            <a:r>
              <a:rPr b="1"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los parámetros correspondientes, generando posibles resultados diferentes: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73"/>
          <p:cNvSpPr txBox="1"/>
          <p:nvPr/>
        </p:nvSpPr>
        <p:spPr>
          <a:xfrm>
            <a:off x="546950" y="57525"/>
            <a:ext cx="8151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EJEMPLO APLICADO: SUMAR Y MOSTRAR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93" name="Google Shape;393;p73"/>
          <p:cNvSpPr txBox="1"/>
          <p:nvPr/>
        </p:nvSpPr>
        <p:spPr>
          <a:xfrm>
            <a:off x="494375" y="930900"/>
            <a:ext cx="8204100" cy="4143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Declaración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variable para guardar el resultado de la suma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Función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que suma dos 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números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y 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asigna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 resultado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resultado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Función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que muestra resultado por consola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mostrar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mensaje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45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mensaje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Llamamos</a:t>
            </a:r>
            <a:r>
              <a:rPr lang="en-GB" sz="145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primero a sumar y luego a mostrar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45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            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mostrar</a:t>
            </a:r>
            <a:r>
              <a:rPr lang="en-GB" sz="145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(resultado); </a:t>
            </a:r>
            <a:endParaRPr sz="145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AEAEAE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94" name="Google Shape;394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7475" y="47437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4"/>
          <p:cNvSpPr txBox="1"/>
          <p:nvPr/>
        </p:nvSpPr>
        <p:spPr>
          <a:xfrm>
            <a:off x="1038900" y="1189674"/>
            <a:ext cx="70662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ejemplo anterior sumamos dos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una variable declarada anteriormente. Pero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funciones pueden generar un valor de retorno usando la palabra</a:t>
            </a:r>
            <a:r>
              <a:rPr lang="en-GB" sz="2000">
                <a:solidFill>
                  <a:srgbClr val="C678DD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return</a:t>
            </a:r>
            <a:r>
              <a:rPr lang="en-GB" sz="2000"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obteniendo el valor cuando la función es llamada</a:t>
            </a:r>
            <a:endParaRPr sz="2000">
              <a:highlight>
                <a:srgbClr val="E0FF00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0" name="Google Shape;400;p74"/>
          <p:cNvSpPr txBox="1"/>
          <p:nvPr/>
        </p:nvSpPr>
        <p:spPr>
          <a:xfrm>
            <a:off x="703700" y="355024"/>
            <a:ext cx="76023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RESULTADO DE UNA FUNCIÓN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1" name="Google Shape;40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74"/>
          <p:cNvSpPr txBox="1"/>
          <p:nvPr/>
        </p:nvSpPr>
        <p:spPr>
          <a:xfrm>
            <a:off x="1198800" y="2784525"/>
            <a:ext cx="6906300" cy="1655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/>
        </p:nvSpPr>
        <p:spPr>
          <a:xfrm>
            <a:off x="244700" y="1189675"/>
            <a:ext cx="85203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función puede comportarse como una </a:t>
            </a:r>
            <a:r>
              <a:rPr i="1"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genera valores (como en las operaciones 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matemáticas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lógicas previas). </a:t>
            </a:r>
            <a:endParaRPr sz="2000"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</a:t>
            </a:r>
            <a:r>
              <a:rPr lang="en-GB" sz="200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espacio donde llamo a la función se genera un nuevo valor: </a:t>
            </a:r>
            <a:r>
              <a:rPr lang="en-GB" sz="2000"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este valor es el definido por el </a:t>
            </a:r>
            <a:r>
              <a:rPr b="1" lang="en-GB" sz="2000"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return </a:t>
            </a:r>
            <a:r>
              <a:rPr lang="en-GB" sz="2000"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la misma</a:t>
            </a:r>
            <a:r>
              <a:rPr b="1" lang="en-GB" sz="200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1" sz="2000"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8" name="Google Shape;408;p75"/>
          <p:cNvSpPr txBox="1"/>
          <p:nvPr/>
        </p:nvSpPr>
        <p:spPr>
          <a:xfrm>
            <a:off x="703700" y="355024"/>
            <a:ext cx="7602300" cy="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RESULTADO DE UNA FUNCIÓN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09" name="Google Shape;40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75"/>
          <p:cNvSpPr txBox="1"/>
          <p:nvPr/>
        </p:nvSpPr>
        <p:spPr>
          <a:xfrm>
            <a:off x="1272425" y="3064750"/>
            <a:ext cx="6906300" cy="1230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console.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(resultado)  </a:t>
            </a:r>
            <a:r>
              <a:rPr lang="en-GB" sz="16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// ⇒ 13</a:t>
            </a:r>
            <a:endParaRPr sz="16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6"/>
          <p:cNvSpPr txBox="1"/>
          <p:nvPr/>
        </p:nvSpPr>
        <p:spPr>
          <a:xfrm>
            <a:off x="6332100" y="431250"/>
            <a:ext cx="2811900" cy="15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EJEMPLO APLICADO: </a:t>
            </a:r>
            <a:r>
              <a:rPr lang="en-GB" sz="4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CALCULADORA</a:t>
            </a:r>
            <a:endParaRPr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76"/>
          <p:cNvSpPr txBox="1"/>
          <p:nvPr/>
        </p:nvSpPr>
        <p:spPr>
          <a:xfrm>
            <a:off x="0" y="0"/>
            <a:ext cx="63321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calculadora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operacion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operacion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2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2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2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calculadora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2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2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2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2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AEAEAE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17" name="Google Shape;41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7475" y="474377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4500" y="2161350"/>
            <a:ext cx="2507100" cy="1911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0FF00"/>
            </a:gs>
            <a:gs pos="100000">
              <a:srgbClr val="3CEFAB"/>
            </a:gs>
          </a:gsLst>
          <a:lin ang="10800025" scaled="0"/>
        </a:gra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7"/>
          <p:cNvSpPr txBox="1"/>
          <p:nvPr/>
        </p:nvSpPr>
        <p:spPr>
          <a:xfrm>
            <a:off x="1785600" y="2077200"/>
            <a:ext cx="55728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latin typeface="Anton"/>
                <a:ea typeface="Anton"/>
                <a:cs typeface="Anton"/>
                <a:sym typeface="Anton"/>
              </a:rPr>
              <a:t>¡VAMOS A PRACTICAR LO VISTO!</a:t>
            </a:r>
            <a:endParaRPr b="0" i="1" sz="36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24" name="Google Shape;424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75" y="228143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8"/>
          <p:cNvSpPr txBox="1"/>
          <p:nvPr/>
        </p:nvSpPr>
        <p:spPr>
          <a:xfrm>
            <a:off x="2657700" y="2394100"/>
            <a:ext cx="38286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GB" sz="6000" u="none" cap="none" strike="noStrike">
                <a:solidFill>
                  <a:srgbClr val="E8E7E3"/>
                </a:solidFill>
                <a:latin typeface="Arial"/>
                <a:ea typeface="Arial"/>
                <a:cs typeface="Arial"/>
                <a:sym typeface="Arial"/>
              </a:rPr>
              <a:t>☕ </a:t>
            </a:r>
            <a:endParaRPr b="0" i="0" sz="6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1" lang="en-GB" sz="6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BREAK</a:t>
            </a:r>
            <a:endParaRPr b="0" i="1" sz="6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GB" sz="2100" u="none" cap="none" strike="noStrik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¡5/10 MINUTOS Y VOLVEMOS!</a:t>
            </a:r>
            <a:endParaRPr b="0" i="0" sz="2100" u="none" cap="none" strike="noStrike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79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SCOPE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0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SCOPE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41" name="Google Shape;441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80"/>
          <p:cNvSpPr txBox="1"/>
          <p:nvPr/>
        </p:nvSpPr>
        <p:spPr>
          <a:xfrm>
            <a:off x="711775" y="1630150"/>
            <a:ext cx="4304700" cy="19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scope o </a:t>
            </a:r>
            <a:r>
              <a:rPr b="1" i="1" lang="en-GB" sz="2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ámbito </a:t>
            </a:r>
            <a:r>
              <a:rPr lang="en-GB" sz="22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 una variable es la zona del programa en la cual se define, el contexto al que pertenece la misma dentro de un algoritmo, restringiendo su uso y alcance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JavaScript define dos ámbitos para las variables:</a:t>
            </a:r>
            <a:r>
              <a:rPr b="1" lang="en-GB" sz="22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global y local.</a:t>
            </a:r>
            <a:endParaRPr b="1" i="1" sz="220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3" name="Google Shape;443;p80"/>
          <p:cNvPicPr preferRelativeResize="0"/>
          <p:nvPr/>
        </p:nvPicPr>
        <p:blipFill rotWithShape="1">
          <a:blip r:embed="rId4">
            <a:alphaModFix/>
          </a:blip>
          <a:srcRect b="-15820" l="-12880" r="12880" t="15820"/>
          <a:stretch/>
        </p:blipFill>
        <p:spPr>
          <a:xfrm>
            <a:off x="5312800" y="1158875"/>
            <a:ext cx="3500749" cy="350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4"/>
          <p:cNvSpPr txBox="1"/>
          <p:nvPr/>
        </p:nvSpPr>
        <p:spPr>
          <a:xfrm>
            <a:off x="3955450" y="976675"/>
            <a:ext cx="4624800" cy="35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Conceptualizar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función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en programación y comprender sus ventajas.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parámetros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 entrada y salida de una función.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Comprender qué es el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Scope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conocer las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variables globales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y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variables locales 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en JavaScript.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 Light"/>
              <a:buChar char="●"/>
            </a:pP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Definir y diferenciar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función anónima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b="1" lang="en-GB" sz="1800">
                <a:latin typeface="Helvetica Neue"/>
                <a:ea typeface="Helvetica Neue"/>
                <a:cs typeface="Helvetica Neue"/>
                <a:sym typeface="Helvetica Neue"/>
              </a:rPr>
              <a:t>función flecha</a:t>
            </a:r>
            <a:r>
              <a:rPr lang="en-GB" sz="1800"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10" name="Google Shape;210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54"/>
          <p:cNvSpPr txBox="1"/>
          <p:nvPr/>
        </p:nvSpPr>
        <p:spPr>
          <a:xfrm>
            <a:off x="373850" y="2656900"/>
            <a:ext cx="36327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n-GB" sz="3000" u="none" cap="none" strike="noStrike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OBJETIVOS DE LA CLASE</a:t>
            </a:r>
            <a:endParaRPr b="0" i="1" sz="3000" u="none" cap="none" strike="noStrike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2" name="Google Shape;212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1688" y="1439550"/>
            <a:ext cx="1186525" cy="118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81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VARIABLES GLOBALES Y LOCALES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49" name="Google Shape;449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82"/>
          <p:cNvSpPr txBox="1"/>
          <p:nvPr/>
        </p:nvSpPr>
        <p:spPr>
          <a:xfrm>
            <a:off x="1671825" y="11030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VARIABLES GLOBALES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5" name="Google Shape;455;p82"/>
          <p:cNvSpPr txBox="1"/>
          <p:nvPr/>
        </p:nvSpPr>
        <p:spPr>
          <a:xfrm>
            <a:off x="853525" y="1695400"/>
            <a:ext cx="7657800" cy="2536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1600">
              <a:solidFill>
                <a:srgbClr val="BD93F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resultado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//Se puede acceder a la variable resultado porque es global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(resultado);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6" name="Google Shape;456;p82"/>
          <p:cNvSpPr txBox="1"/>
          <p:nvPr/>
        </p:nvSpPr>
        <p:spPr>
          <a:xfrm>
            <a:off x="236675" y="917075"/>
            <a:ext cx="87597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una variable se declara fuera de cualquier función o bloque, automáticamente se transforma en variable global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57" name="Google Shape;45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850" y="470170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82"/>
          <p:cNvSpPr txBox="1"/>
          <p:nvPr/>
        </p:nvSpPr>
        <p:spPr>
          <a:xfrm>
            <a:off x="434325" y="4336200"/>
            <a:ext cx="8141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Puede ser referenciada desde cualquier punto del programa</a:t>
            </a:r>
            <a:endParaRPr i="1"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3"/>
          <p:cNvSpPr txBox="1"/>
          <p:nvPr/>
        </p:nvSpPr>
        <p:spPr>
          <a:xfrm>
            <a:off x="1671825" y="17337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VARIABLES LOCALES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64" name="Google Shape;464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83"/>
          <p:cNvSpPr txBox="1"/>
          <p:nvPr/>
        </p:nvSpPr>
        <p:spPr>
          <a:xfrm>
            <a:off x="389550" y="1034625"/>
            <a:ext cx="8364900" cy="12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 definimos una variable dentro de una función o bloque es una variable local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 y será accesible sólo dentro de ese espacio. </a:t>
            </a:r>
            <a:r>
              <a:rPr b="1"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 queremos utilizarla por fuera, la variable no existirá para JS.</a:t>
            </a:r>
            <a:endParaRPr b="1" i="1" sz="20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6" name="Google Shape;466;p83"/>
          <p:cNvSpPr txBox="1"/>
          <p:nvPr/>
        </p:nvSpPr>
        <p:spPr>
          <a:xfrm>
            <a:off x="522300" y="2382500"/>
            <a:ext cx="8099400" cy="1972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primerNumero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segundoNumero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//No se puede acceder a la variable resultado fuera del bloque</a:t>
            </a:r>
            <a:endParaRPr sz="16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(resultado);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67" name="Google Shape;467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6375" y="4244150"/>
            <a:ext cx="6572250" cy="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/>
          <p:nvPr/>
        </p:nvSpPr>
        <p:spPr>
          <a:xfrm>
            <a:off x="1071925" y="173375"/>
            <a:ext cx="7356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VARIABLES LOCALES y GLOBALES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73" name="Google Shape;47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84"/>
          <p:cNvSpPr txBox="1"/>
          <p:nvPr/>
        </p:nvSpPr>
        <p:spPr>
          <a:xfrm>
            <a:off x="6125925" y="1258800"/>
            <a:ext cx="3018000" cy="26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Hay que entender que las variables</a:t>
            </a:r>
            <a:r>
              <a:rPr b="1" lang="en-GB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i="1" lang="en-GB" sz="170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globales</a:t>
            </a: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b="1" i="1" lang="en-GB" sz="170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locales</a:t>
            </a: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identifican como diferentes entre sí, y pueden existir en el programa bajo el mismo nombre sin conflicto.</a:t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5" name="Google Shape;475;p84"/>
          <p:cNvSpPr txBox="1"/>
          <p:nvPr/>
        </p:nvSpPr>
        <p:spPr>
          <a:xfrm>
            <a:off x="222525" y="1034625"/>
            <a:ext cx="5903400" cy="3567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nombre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“John Doe” 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variable global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saludar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nombre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“</a:t>
            </a:r>
            <a:r>
              <a:rPr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Juan Coder” 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variable local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5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(nombre)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//Accede a </a:t>
            </a:r>
            <a:r>
              <a:rPr i="1"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global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(nombre)   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→ “John Doe”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//Accede a </a:t>
            </a:r>
            <a:r>
              <a:rPr i="1"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local</a:t>
            </a:r>
            <a:endParaRPr sz="15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saludar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→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“Juan Coder”</a:t>
            </a:r>
            <a:endParaRPr sz="15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5"/>
          <p:cNvSpPr txBox="1"/>
          <p:nvPr/>
        </p:nvSpPr>
        <p:spPr>
          <a:xfrm>
            <a:off x="1671825" y="17337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SCOPE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85"/>
          <p:cNvSpPr txBox="1"/>
          <p:nvPr/>
        </p:nvSpPr>
        <p:spPr>
          <a:xfrm>
            <a:off x="279100" y="1281825"/>
            <a:ext cx="4153500" cy="31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Entender que cada scope local es un espacio cerrado nos permite crear bloques de trabajo bien diferenciados e independientes, sin preocuparnos por repetir nombres de variables, sabiendo que </a:t>
            </a:r>
            <a:r>
              <a:rPr b="1" lang="en-GB" sz="200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 entienden como diferentes según dónde las llamemos</a:t>
            </a:r>
            <a:r>
              <a:rPr b="1"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b="1" i="1" sz="20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85"/>
          <p:cNvSpPr txBox="1"/>
          <p:nvPr/>
        </p:nvSpPr>
        <p:spPr>
          <a:xfrm>
            <a:off x="4543050" y="1158225"/>
            <a:ext cx="4211400" cy="3409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sumar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num1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num2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num1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num2</a:t>
            </a:r>
            <a:endParaRPr i="1" sz="1500">
              <a:solidFill>
                <a:srgbClr val="FFB86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	 </a:t>
            </a:r>
            <a:r>
              <a:rPr lang="en-GB" sz="1500">
                <a:solidFill>
                  <a:srgbClr val="EF89D2"/>
                </a:solidFill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-GB" sz="1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endParaRPr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5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restar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num1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num2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5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resultado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num1 </a:t>
            </a:r>
            <a:r>
              <a:rPr lang="en-GB" sz="15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num2</a:t>
            </a:r>
            <a:endParaRPr i="1" sz="1500">
              <a:solidFill>
                <a:srgbClr val="FFB86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5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	 </a:t>
            </a:r>
            <a:r>
              <a:rPr lang="en-GB" sz="1500">
                <a:solidFill>
                  <a:srgbClr val="EF89D2"/>
                </a:solidFill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-GB" sz="1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endParaRPr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7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6"/>
          <p:cNvSpPr txBox="1"/>
          <p:nvPr/>
        </p:nvSpPr>
        <p:spPr>
          <a:xfrm>
            <a:off x="1398000" y="165615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FUNCIONES </a:t>
            </a: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ANÓNIMAS</a:t>
            </a: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Y FUNCIONES FLECHA</a:t>
            </a:r>
            <a:endParaRPr i="1" sz="3600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7"/>
          <p:cNvSpPr txBox="1"/>
          <p:nvPr/>
        </p:nvSpPr>
        <p:spPr>
          <a:xfrm>
            <a:off x="1738950" y="78730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FUNCIONES ANÓNIMAS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94" name="Google Shape;494;p87"/>
          <p:cNvSpPr txBox="1"/>
          <p:nvPr/>
        </p:nvSpPr>
        <p:spPr>
          <a:xfrm>
            <a:off x="541650" y="2492850"/>
            <a:ext cx="8060700" cy="197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6272A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200">
                <a:solidFill>
                  <a:srgbClr val="6272A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Generalmente</a:t>
            </a:r>
            <a:r>
              <a:rPr lang="en-GB" sz="1200">
                <a:solidFill>
                  <a:srgbClr val="6272A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, las funciones anónimas se </a:t>
            </a:r>
            <a:r>
              <a:rPr lang="en-GB" sz="1200">
                <a:solidFill>
                  <a:srgbClr val="6272A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asignan</a:t>
            </a:r>
            <a:r>
              <a:rPr lang="en-GB" sz="1200">
                <a:solidFill>
                  <a:srgbClr val="6272A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a variables declaradas como constantes</a:t>
            </a:r>
            <a:endParaRPr sz="1200">
              <a:solidFill>
                <a:srgbClr val="6272A4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95" name="Google Shape;495;p87"/>
          <p:cNvSpPr txBox="1"/>
          <p:nvPr/>
        </p:nvSpPr>
        <p:spPr>
          <a:xfrm>
            <a:off x="389550" y="896775"/>
            <a:ext cx="83649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 anónima es una función que se define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 nombre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y se utiliza para ser pasada como parámetro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 asignada a una variable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En el caso de asignarla a una variable,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llamar usando el identificador de la variable declarada.</a:t>
            </a:r>
            <a:endParaRPr i="1"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96" name="Google Shape;496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850" y="470170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88"/>
          <p:cNvSpPr txBox="1"/>
          <p:nvPr/>
        </p:nvSpPr>
        <p:spPr>
          <a:xfrm>
            <a:off x="1671825" y="236505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FUNCIONES FLECHA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2" name="Google Shape;502;p88"/>
          <p:cNvSpPr txBox="1"/>
          <p:nvPr/>
        </p:nvSpPr>
        <p:spPr>
          <a:xfrm>
            <a:off x="467475" y="2785000"/>
            <a:ext cx="8074800" cy="191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es una función de una sola </a:t>
            </a: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con retorno podemos evitar escribir el cuerpo.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 sz="1600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)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CF50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3" name="Google Shape;503;p88"/>
          <p:cNvSpPr txBox="1"/>
          <p:nvPr/>
        </p:nvSpPr>
        <p:spPr>
          <a:xfrm>
            <a:off x="322425" y="1128075"/>
            <a:ext cx="83649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Identificamos a las funciones flechas como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funciones 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anónimas</a:t>
            </a:r>
            <a:r>
              <a:rPr b="1"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sintaxis simplificada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Están</a:t>
            </a: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disponibles desde la versión ES6 de JavaScript, no usan la palabra </a:t>
            </a:r>
            <a:r>
              <a:rPr b="1" lang="en-GB" sz="200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</a:t>
            </a: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pero usa </a:t>
            </a:r>
            <a:r>
              <a:rPr b="1" lang="en-GB" sz="200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 (flecha)</a:t>
            </a: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entre los </a:t>
            </a: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</a:t>
            </a:r>
            <a:r>
              <a:rPr lang="en-GB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 y el bloque.</a:t>
            </a:r>
            <a:endParaRPr sz="2000">
              <a:solidFill>
                <a:srgbClr val="C678DD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04" name="Google Shape;504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9850" y="4701700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/>
        </p:nvSpPr>
        <p:spPr>
          <a:xfrm>
            <a:off x="496200" y="141675"/>
            <a:ext cx="81516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EJEMPLO APLICADO: CALCULAR PRECIO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10" name="Google Shape;510;p89"/>
          <p:cNvSpPr txBox="1"/>
          <p:nvPr/>
        </p:nvSpPr>
        <p:spPr>
          <a:xfrm>
            <a:off x="131450" y="1364850"/>
            <a:ext cx="8914500" cy="3331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180000" lIns="180000" spcFirstLastPara="1" rIns="180000" wrap="square" tIns="1800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una función es una sola </a:t>
            </a:r>
            <a:r>
              <a:rPr lang="en-GB" sz="13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lang="en-GB" sz="13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con retorno y un parámetro puede evitar escribir los ()</a:t>
            </a:r>
            <a:endParaRPr sz="13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iva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=&gt;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FFB86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0.21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precioProducto 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500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descuento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//Calculo el precioProducto + IVA - descuento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nuevoPrecio </a:t>
            </a:r>
            <a:r>
              <a:rPr lang="en-GB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resta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suma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(precioProducto, 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iva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(precioProducto)),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descuento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endParaRPr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(nuevoPrecio)</a:t>
            </a:r>
            <a:endParaRPr sz="145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AEAEAE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11" name="Google Shape;511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7475" y="474377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¡VAMOS A PRACTICAR LO VISTO!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17" name="Google Shape;517;p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20275" y="228143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55"/>
          <p:cNvSpPr txBox="1"/>
          <p:nvPr/>
        </p:nvSpPr>
        <p:spPr>
          <a:xfrm>
            <a:off x="483500" y="1237775"/>
            <a:ext cx="39807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 en JS:</a:t>
            </a: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 programación, ciclo se refiere a un conjunto de indicaciones que se repiten bajo ciertas condiciones. Las estructuras de ciclos o cíclicas son las que debemos utilizar cuando necesitamos repetir ciertas operaciones de la misma manera durante N cantidad de veces. 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Sentencia break:</a:t>
            </a: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veces, cuando escribimos una estructura for, necesitamos que bajo cierta condición el ciclo se interrumpa. Para eso se utiliza esta sentencia.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Sentencia continue: </a:t>
            </a: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veces, cuando escribimos una estructura for, necesitamos que bajo cierta condición, el ciclo saltee esa repetición y siga con la próxima. Para eso se utiliza esta sentencia.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8" name="Google Shape;218;p55"/>
          <p:cNvSpPr txBox="1"/>
          <p:nvPr/>
        </p:nvSpPr>
        <p:spPr>
          <a:xfrm>
            <a:off x="196487" y="129075"/>
            <a:ext cx="8423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n-GB" sz="4500">
                <a:latin typeface="Anton"/>
                <a:ea typeface="Anton"/>
                <a:cs typeface="Anton"/>
                <a:sym typeface="Anton"/>
              </a:rPr>
              <a:t>GLOSARIO:</a:t>
            </a:r>
            <a:endParaRPr i="1" sz="45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i="1" lang="en-GB" sz="2000">
                <a:latin typeface="Anton"/>
                <a:ea typeface="Anton"/>
                <a:cs typeface="Anton"/>
                <a:sym typeface="Anton"/>
              </a:rPr>
              <a:t>Clase 3</a:t>
            </a:r>
            <a:endParaRPr i="1" sz="2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19" name="Google Shape;21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5"/>
          <p:cNvSpPr txBox="1"/>
          <p:nvPr/>
        </p:nvSpPr>
        <p:spPr>
          <a:xfrm>
            <a:off x="4572000" y="13901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1" name="Google Shape;221;p55"/>
          <p:cNvSpPr txBox="1"/>
          <p:nvPr/>
        </p:nvSpPr>
        <p:spPr>
          <a:xfrm>
            <a:off x="4572000" y="12377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2" name="Google Shape;222;p55"/>
          <p:cNvSpPr txBox="1"/>
          <p:nvPr/>
        </p:nvSpPr>
        <p:spPr>
          <a:xfrm>
            <a:off x="4694675" y="1237775"/>
            <a:ext cx="3924900" cy="3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Estructura while: </a:t>
            </a: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crear bucles que se ejecutan ninguna o más veces, dependiendo de la condición indicada.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5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Declarar función:</a:t>
            </a: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dice declarar cuando uno define una función en el código.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5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5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91"/>
          <p:cNvSpPr txBox="1"/>
          <p:nvPr/>
        </p:nvSpPr>
        <p:spPr>
          <a:xfrm>
            <a:off x="880200" y="652050"/>
            <a:ext cx="7383600" cy="303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DESAFÍO ENTREGABLE Nº 1</a:t>
            </a:r>
            <a:endParaRPr i="1" sz="3000">
              <a:solidFill>
                <a:srgbClr val="E0FF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 fue anticipado, aquí 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 el primer módulo y se entregarán las consignas del </a:t>
            </a:r>
            <a:r>
              <a:rPr b="1" i="1" lang="en-GB" sz="2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primer desafío entregable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curso. El mismo,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incluirá temas vistos en las clases 1, 2, 3 y</a:t>
            </a:r>
            <a:r>
              <a:rPr i="1" lang="en-GB" sz="20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4.</a:t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8E7E3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24" name="Google Shape;524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9388" y="2757549"/>
            <a:ext cx="3145225" cy="1838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oogle Shape;529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92"/>
          <p:cNvSpPr txBox="1"/>
          <p:nvPr/>
        </p:nvSpPr>
        <p:spPr>
          <a:xfrm>
            <a:off x="174575" y="214875"/>
            <a:ext cx="4042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92"/>
          <p:cNvSpPr txBox="1"/>
          <p:nvPr/>
        </p:nvSpPr>
        <p:spPr>
          <a:xfrm>
            <a:off x="3542550" y="1333738"/>
            <a:ext cx="52119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 Light"/>
              <a:buChar char="●"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 entregable se compone de temas vistos hasta el momento, más otros que verán durante el </a:t>
            </a:r>
            <a:r>
              <a:rPr lang="en-GB" sz="17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módulo completo</a:t>
            </a: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💪.</a:t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Helvetica Neue"/>
              <a:buChar char="●"/>
            </a:pPr>
            <a:r>
              <a:rPr lang="en-GB" sz="17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Recuerden que </a:t>
            </a:r>
            <a:r>
              <a:rPr b="1" lang="en-GB" sz="17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tendrán hasta 7 días para resolver el desafío y subirlo.</a:t>
            </a:r>
            <a:endParaRPr sz="17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32" name="Google Shape;532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07812"/>
            <a:ext cx="3628850" cy="180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p92"/>
          <p:cNvGrpSpPr/>
          <p:nvPr/>
        </p:nvGrpSpPr>
        <p:grpSpPr>
          <a:xfrm>
            <a:off x="0" y="4137650"/>
            <a:ext cx="1646700" cy="1005850"/>
            <a:chOff x="0" y="4137650"/>
            <a:chExt cx="1646700" cy="1005850"/>
          </a:xfrm>
        </p:grpSpPr>
        <p:cxnSp>
          <p:nvCxnSpPr>
            <p:cNvPr id="534" name="Google Shape;534;p92"/>
            <p:cNvCxnSpPr/>
            <p:nvPr/>
          </p:nvCxnSpPr>
          <p:spPr>
            <a:xfrm rot="10800000">
              <a:off x="1228025" y="4151150"/>
              <a:ext cx="0" cy="9768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5" name="Google Shape;535;p92"/>
            <p:cNvCxnSpPr/>
            <p:nvPr/>
          </p:nvCxnSpPr>
          <p:spPr>
            <a:xfrm>
              <a:off x="0" y="4851300"/>
              <a:ext cx="1646700" cy="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6" name="Google Shape;536;p92"/>
            <p:cNvCxnSpPr/>
            <p:nvPr/>
          </p:nvCxnSpPr>
          <p:spPr>
            <a:xfrm rot="10800000">
              <a:off x="269025" y="4137650"/>
              <a:ext cx="0" cy="9903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7" name="Google Shape;537;p92"/>
            <p:cNvCxnSpPr/>
            <p:nvPr/>
          </p:nvCxnSpPr>
          <p:spPr>
            <a:xfrm rot="10800000">
              <a:off x="593925" y="4164600"/>
              <a:ext cx="0" cy="9789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" name="Google Shape;538;p92"/>
            <p:cNvCxnSpPr/>
            <p:nvPr/>
          </p:nvCxnSpPr>
          <p:spPr>
            <a:xfrm rot="10800000">
              <a:off x="934500" y="4177800"/>
              <a:ext cx="0" cy="9657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39" name="Google Shape;539;p92"/>
          <p:cNvCxnSpPr/>
          <p:nvPr/>
        </p:nvCxnSpPr>
        <p:spPr>
          <a:xfrm>
            <a:off x="0" y="4648350"/>
            <a:ext cx="16467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0" name="Google Shape;540;p92"/>
          <p:cNvGrpSpPr/>
          <p:nvPr/>
        </p:nvGrpSpPr>
        <p:grpSpPr>
          <a:xfrm>
            <a:off x="7514556" y="80050"/>
            <a:ext cx="1554485" cy="1005870"/>
            <a:chOff x="7497300" y="-4725"/>
            <a:chExt cx="1646700" cy="1110600"/>
          </a:xfrm>
        </p:grpSpPr>
        <p:pic>
          <p:nvPicPr>
            <p:cNvPr id="541" name="Google Shape;541;p92"/>
            <p:cNvPicPr preferRelativeResize="0"/>
            <p:nvPr/>
          </p:nvPicPr>
          <p:blipFill rotWithShape="1">
            <a:blip r:embed="rId5">
              <a:alphaModFix/>
            </a:blip>
            <a:srcRect b="17584" l="17287" r="20574" t="25138"/>
            <a:stretch/>
          </p:blipFill>
          <p:spPr>
            <a:xfrm>
              <a:off x="7497300" y="-4725"/>
              <a:ext cx="1646700" cy="1110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2" name="Google Shape;542;p9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940167" y="218576"/>
              <a:ext cx="848016" cy="82731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43" name="Google Shape;543;p9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89150" y="2068863"/>
            <a:ext cx="886200" cy="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3"/>
          <p:cNvSpPr txBox="1"/>
          <p:nvPr/>
        </p:nvSpPr>
        <p:spPr>
          <a:xfrm>
            <a:off x="1420175" y="152075"/>
            <a:ext cx="6696000" cy="14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DESAFÍO ENTREGABLE N° 1</a:t>
            </a:r>
            <a:endParaRPr i="1" sz="45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Compuesto por…</a:t>
            </a:r>
            <a:endParaRPr i="1" sz="2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0" name="Google Shape;550;p93"/>
          <p:cNvSpPr txBox="1"/>
          <p:nvPr/>
        </p:nvSpPr>
        <p:spPr>
          <a:xfrm>
            <a:off x="4410061" y="1813800"/>
            <a:ext cx="4456800" cy="25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AutoNum type="alphaLcParenR"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algoritmo con un condicional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AutoNum type="alphaLcParenR"/>
            </a:pPr>
            <a:r>
              <a:rPr lang="en-GB" sz="2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Crear un algoritmo utilizando un ciclo</a:t>
            </a:r>
            <a:endParaRPr sz="2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AutoNum type="alphaLcParenR"/>
            </a:pPr>
            <a:r>
              <a:rPr b="1" lang="en-GB" sz="2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Armar un simulador interactivo, la estructura final de tu proyecto integrador</a:t>
            </a:r>
            <a:endParaRPr b="1" sz="2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51" name="Google Shape;551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8677" y="2198925"/>
            <a:ext cx="294750" cy="2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900" y="2023051"/>
            <a:ext cx="3639253" cy="217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4777" y="2964525"/>
            <a:ext cx="294750" cy="2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6002" y="3987200"/>
            <a:ext cx="294750" cy="2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 txBox="1"/>
          <p:nvPr/>
        </p:nvSpPr>
        <p:spPr>
          <a:xfrm>
            <a:off x="1443000" y="2520825"/>
            <a:ext cx="625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SIMULADOR INTERACTIVO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60" name="Google Shape;560;p94"/>
          <p:cNvSpPr txBox="1"/>
          <p:nvPr/>
        </p:nvSpPr>
        <p:spPr>
          <a:xfrm>
            <a:off x="938100" y="3509925"/>
            <a:ext cx="7267800" cy="8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Empieza a armar la estructura inicial de tu proyecto integrador.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61" name="Google Shape;561;p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2275" y="886224"/>
            <a:ext cx="1379450" cy="1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7" name="Google Shape;567;p95"/>
          <p:cNvGraphicFramePr/>
          <p:nvPr/>
        </p:nvGraphicFramePr>
        <p:xfrm>
          <a:off x="153263" y="344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{C7435398-751A-448A-B039-4AEA1A534355}</a:tableStyleId>
              </a:tblPr>
              <a:tblGrid>
                <a:gridCol w="2945825"/>
                <a:gridCol w="3822275"/>
                <a:gridCol w="2069375"/>
              </a:tblGrid>
              <a:tr h="82017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i="1" lang="en-GB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SIMULADOR INTERACTIVO</a:t>
                      </a:r>
                      <a:endParaRPr sz="2400" u="none" cap="none" strike="noStrike"/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318130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GB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Formato: </a:t>
                      </a:r>
                      <a:r>
                        <a:rPr lang="en-GB" sz="1600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Página HTML y código fuente en JavaScript. Debe identificar el apellido del alumno/a en el nombre de archivo comprimido por “claseApellido”.</a:t>
                      </a:r>
                      <a:endParaRPr sz="1600" u="none" cap="none" strike="noStrike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b="1" sz="1600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GB" sz="1600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Sugerencia: </a:t>
                      </a:r>
                      <a:r>
                        <a:rPr lang="en-GB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Algunos criterios a tener en cuenta para seleccionar un proceso a simular por primera vez son: 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GB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</a:t>
                      </a:r>
                      <a:r>
                        <a:rPr b="1" lang="en-GB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ELEGIR UN PROCESO BIEN CONOCIDO</a:t>
                      </a:r>
                      <a:r>
                        <a:rPr lang="en-GB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” :  Si conozco una situación que implique adquirir cierta información y estoy bien familiarizado en “cómo se hace”, es más fácil traducir la solución a un lenguaje de programación.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GB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“</a:t>
                      </a:r>
                      <a:r>
                        <a:rPr b="1" lang="en-GB" sz="16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ELEGIR UN PROCESO QUE ME RESULTE INTERESANTE</a:t>
                      </a:r>
                      <a:r>
                        <a:rPr lang="en-GB" sz="1600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” : Si me siento motivado sobre el tema, es más llevadero enfrentar los retos de desarrollo e interpretación. Antes de programar existe la etapa de relevamiento y análisis que me permite identificar cómo solucionar el proceso.</a:t>
                      </a:r>
                      <a:endParaRPr sz="1600"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t/>
                      </a:r>
                      <a:endParaRPr sz="1500" u="none" cap="none" strike="noStrike"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568" name="Google Shape;568;p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3537" y="1259000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4" name="Google Shape;574;p96"/>
          <p:cNvGraphicFramePr/>
          <p:nvPr/>
        </p:nvGraphicFramePr>
        <p:xfrm>
          <a:off x="153263" y="82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{C7435398-751A-448A-B039-4AEA1A534355}</a:tableStyleId>
              </a:tblPr>
              <a:tblGrid>
                <a:gridCol w="2945825"/>
                <a:gridCol w="3822275"/>
                <a:gridCol w="2069375"/>
              </a:tblGrid>
              <a:tr h="73472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400"/>
                        <a:buFont typeface="Arial"/>
                        <a:buNone/>
                      </a:pPr>
                      <a:r>
                        <a:rPr i="1" lang="en-GB" sz="2400">
                          <a:solidFill>
                            <a:schemeClr val="dk1"/>
                          </a:solidFill>
                          <a:latin typeface="Anton"/>
                          <a:ea typeface="Anton"/>
                          <a:cs typeface="Anton"/>
                          <a:sym typeface="Anton"/>
                        </a:rPr>
                        <a:t>SIMULADOR INTERACTIVO</a:t>
                      </a:r>
                      <a:endParaRPr sz="2400" u="none" cap="none" strike="noStrike"/>
                    </a:p>
                  </a:txBody>
                  <a:tcPr marT="162000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EFAB"/>
                    </a:solidFill>
                  </a:tcPr>
                </a:tc>
                <a:tc hMerge="1"/>
                <a:tc hMerge="1"/>
              </a:tr>
              <a:tr h="4238575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br>
                        <a:rPr b="1" lang="en-GB" sz="200" u="none" cap="none" strike="noStrike">
                          <a:solidFill>
                            <a:srgbClr val="4D5156"/>
                          </a:solidFill>
                        </a:rPr>
                      </a:br>
                      <a:r>
                        <a:rPr b="1" lang="en-GB" u="none" cap="none" strike="noStrike"/>
                        <a:t>&gt;&gt;</a:t>
                      </a:r>
                      <a:r>
                        <a:rPr b="1" lang="en-GB" u="none" cap="none" strike="noStrike">
                          <a:solidFill>
                            <a:srgbClr val="4D5156"/>
                          </a:solidFill>
                        </a:rPr>
                        <a:t> </a:t>
                      </a:r>
                      <a:r>
                        <a:rPr b="1" lang="en-GB" u="none" cap="none" strike="noStrike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Consigna:</a:t>
                      </a:r>
                      <a:r>
                        <a:rPr lang="en-GB" u="none" cap="none" strike="noStrike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 </a:t>
                      </a: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Con los conocimientos vistos hasta el momento, empezarás a armar la estructura inicial de tu proyecto integrador.</a:t>
                      </a:r>
                      <a:r>
                        <a:rPr b="1" lang="en-GB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 partir de los ejemplos mostrados la primera clase, deberás:</a:t>
                      </a:r>
                      <a:endParaRPr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 Light"/>
                        <a:buChar char="-"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Pensar el alcance de tu proyecto: ¿usarás un cotizador de seguros? ¿un simulador de créditos? ¿un simulador personalizado?</a:t>
                      </a:r>
                      <a:endParaRPr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 Light"/>
                        <a:buChar char="-"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Armar la estructura HTML del proyecto.</a:t>
                      </a:r>
                      <a:endParaRPr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Char char="-"/>
                      </a:pPr>
                      <a:r>
                        <a:rPr b="1" lang="en-GB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Incorporar lo ejercitado en las clases anteriores, algoritmo condicional y algoritmo con ciclo.</a:t>
                      </a:r>
                      <a:endParaRPr b="1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 Light"/>
                        <a:buChar char="-"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Utilizar funciones para realizar esas operaciones.</a:t>
                      </a:r>
                      <a:endParaRPr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GB" u="none" cap="none" strike="noStrike"/>
                        <a:t>&gt;&gt;</a:t>
                      </a:r>
                      <a:r>
                        <a:rPr b="1" lang="en-GB" u="none" cap="none" strike="noStrike">
                          <a:solidFill>
                            <a:schemeClr val="dk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Aspectos a incluir en el entregable:</a:t>
                      </a:r>
                      <a:endParaRPr b="1" u="none" cap="none" strike="noStrike">
                        <a:solidFill>
                          <a:schemeClr val="dk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Archivo HTML y Archivo JS, referenciado en el HTML por etiqueta &lt;script src="js/miarchivo.js"&gt;&lt;/script&gt;, que incluya la definición de un algoritmo en JavaScript que emplee funciones para resolver el procesamiento principal del simulador</a:t>
                      </a:r>
                      <a:endParaRPr u="none" cap="none" strike="noStrike">
                        <a:solidFill>
                          <a:schemeClr val="dk1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u="none" cap="none" strike="noStrike"/>
                        <a:t>&gt;&gt;Ejemplo:</a:t>
                      </a:r>
                      <a:endParaRPr b="1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costo total de productos y/o servicios seleccionados por el usuario.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pagos en cuotas sobre un monto determinado.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valor final de un producto seleccionado en función de impuestos y descuentos.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tiempo de espera promedio en relación a la cantidad de turnos registrados.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edad promedio de personas registradas.</a:t>
                      </a:r>
                      <a:endParaRPr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rPr>
                        <a:t>Calcular nota final de alumnos ingresados.</a:t>
                      </a:r>
                      <a:endParaRPr b="1" sz="17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575" name="Google Shape;575;p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81087" y="82925"/>
            <a:ext cx="1634174" cy="63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7"/>
          <p:cNvSpPr txBox="1"/>
          <p:nvPr/>
        </p:nvSpPr>
        <p:spPr>
          <a:xfrm>
            <a:off x="2776738" y="1880500"/>
            <a:ext cx="28047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1" lang="en-GB" sz="40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b="0" i="1" sz="40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Tiger Face on Apple iOS 12.2" id="582" name="Google Shape;582;p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5188" y="2089063"/>
            <a:ext cx="712075" cy="7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63" y="433050"/>
            <a:ext cx="1186525" cy="1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98"/>
          <p:cNvSpPr txBox="1"/>
          <p:nvPr/>
        </p:nvSpPr>
        <p:spPr>
          <a:xfrm>
            <a:off x="999025" y="1705225"/>
            <a:ext cx="7146000" cy="279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E8E7E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1" lang="en-GB" sz="3000" u="none" cap="none" strike="noStrike">
                <a:solidFill>
                  <a:srgbClr val="EEFF41"/>
                </a:solidFill>
                <a:latin typeface="Anton"/>
                <a:ea typeface="Anton"/>
                <a:cs typeface="Anton"/>
                <a:sym typeface="Anton"/>
              </a:rPr>
              <a:t>¡PARA PENSAR!</a:t>
            </a:r>
            <a:endParaRPr b="0" i="1" sz="3000" u="none" cap="none" strike="noStrike">
              <a:solidFill>
                <a:srgbClr val="EEFF4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¿Te gustaría comprobar tus conocimientos de la clase?</a:t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 compartimos a través del chat de zoom</a:t>
            </a:r>
            <a:endParaRPr b="0" i="0" sz="1600" u="sng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el enlace a un breve quiz de tarea.</a:t>
            </a:r>
            <a:endParaRPr b="0" i="0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el profesor: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Acceder a la carpeta “Quizzes” de la camada 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Ingresar al formulario de la clase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Pulsar el botón “Invitar” 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Copiar el enlace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Helvetica Neue Light"/>
              <a:buChar char="-"/>
            </a:pPr>
            <a:r>
              <a:rPr b="0" i="1" lang="en-GB" sz="1200" u="none" cap="none" strike="noStrike">
                <a:solidFill>
                  <a:schemeClr val="accent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Compartir el enlace a los alumnos a través del chat</a:t>
            </a:r>
            <a:endParaRPr b="0" i="1" sz="1200" u="none" cap="none" strike="noStrike">
              <a:solidFill>
                <a:schemeClr val="accent6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1" sz="1400" u="none" cap="none" strike="noStrike"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99"/>
          <p:cNvSpPr txBox="1"/>
          <p:nvPr/>
        </p:nvSpPr>
        <p:spPr>
          <a:xfrm>
            <a:off x="1000475" y="1582900"/>
            <a:ext cx="6529200" cy="34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4300" lvl="0" marL="189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Scope | </a:t>
            </a:r>
            <a:b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i="1" lang="en-GB" sz="1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Te lo explico con gatitos.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24300" lvl="0" marL="18900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800"/>
              <a:buChar char="●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b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b="1" i="1" lang="en-GB" sz="1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Documentación LET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457200" lvl="0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-GB" sz="1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Documentación CONST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594" name="Google Shape;594;p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9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11525" y="127700"/>
            <a:ext cx="1634174" cy="6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99"/>
          <p:cNvSpPr/>
          <p:nvPr/>
        </p:nvSpPr>
        <p:spPr>
          <a:xfrm>
            <a:off x="1145200" y="364125"/>
            <a:ext cx="1070700" cy="1070700"/>
          </a:xfrm>
          <a:prstGeom prst="ellipse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99"/>
          <p:cNvSpPr txBox="1"/>
          <p:nvPr/>
        </p:nvSpPr>
        <p:spPr>
          <a:xfrm>
            <a:off x="2455275" y="432225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RECURSOS: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598" name="Google Shape;598;p9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408034" y="593440"/>
            <a:ext cx="545131" cy="54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99"/>
          <p:cNvSpPr txBox="1"/>
          <p:nvPr/>
        </p:nvSpPr>
        <p:spPr>
          <a:xfrm>
            <a:off x="882725" y="4795013"/>
            <a:ext cx="67647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Disponible en </a:t>
            </a:r>
            <a:r>
              <a:rPr lang="en-GB" u="sng">
                <a:solidFill>
                  <a:schemeClr val="hlink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  <a:hlinkClick r:id="rId9"/>
              </a:rPr>
              <a:t>nuestro repositorio</a:t>
            </a:r>
            <a:r>
              <a:rPr lang="en-GB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00"/>
          <p:cNvSpPr txBox="1"/>
          <p:nvPr/>
        </p:nvSpPr>
        <p:spPr>
          <a:xfrm>
            <a:off x="1956450" y="1634075"/>
            <a:ext cx="52311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1" lang="en-GB" sz="48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¡MUCHAS GRACIAS!</a:t>
            </a:r>
            <a:endParaRPr b="0" i="1" sz="48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05" name="Google Shape;605;p100"/>
          <p:cNvSpPr txBox="1"/>
          <p:nvPr/>
        </p:nvSpPr>
        <p:spPr>
          <a:xfrm>
            <a:off x="2180400" y="2623175"/>
            <a:ext cx="4783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GB" sz="2200" u="none" cap="none" strike="noStrike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Resumen de lo visto en clase hoy: </a:t>
            </a:r>
            <a:endParaRPr b="0" i="0" sz="2200" u="none" cap="none" strike="noStrike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Parámetros y resultado de una función.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Variables locales y globales.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683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FF00"/>
              </a:buClr>
              <a:buSzPts val="2200"/>
              <a:buFont typeface="Helvetica Neue Light"/>
              <a:buChar char="-"/>
            </a:pPr>
            <a:r>
              <a:rPr lang="en-GB" sz="2200">
                <a:solidFill>
                  <a:srgbClr val="E0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Funciones anónimas y flecha</a:t>
            </a:r>
            <a:endParaRPr sz="2200">
              <a:solidFill>
                <a:srgbClr val="E0FF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6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MAPA DE CONCEPTOS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28" name="Google Shape;22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1"/>
          <p:cNvSpPr txBox="1"/>
          <p:nvPr/>
        </p:nvSpPr>
        <p:spPr>
          <a:xfrm>
            <a:off x="2110051" y="2409500"/>
            <a:ext cx="4923900" cy="11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E0FF00"/>
                </a:solidFill>
                <a:latin typeface="Anton"/>
                <a:ea typeface="Anton"/>
                <a:cs typeface="Anton"/>
                <a:sym typeface="Anton"/>
              </a:rPr>
              <a:t>OPINA Y VALORA ESTA CLASE</a:t>
            </a:r>
            <a:endParaRPr b="0" i="1" sz="3600" u="none" cap="none" strike="noStrike">
              <a:solidFill>
                <a:srgbClr val="E0FF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descr="Dizzy on Apple iOS 12.2" id="611" name="Google Shape;611;p10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8425" y="1602350"/>
            <a:ext cx="807150" cy="80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#DEMOCRATIZANDOLAEDUCACIÓN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617" name="Google Shape;617;p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3"/>
          <p:cNvSpPr txBox="1"/>
          <p:nvPr/>
        </p:nvSpPr>
        <p:spPr>
          <a:xfrm>
            <a:off x="2054250" y="1640238"/>
            <a:ext cx="5035500" cy="12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1" lang="en-GB" sz="3600" u="none" cap="none" strike="noStrike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¡GRACIAS POR ESTUDIAR CON NOSOTROS!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23" name="Google Shape;623;p103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7"/>
          <p:cNvSpPr txBox="1"/>
          <p:nvPr/>
        </p:nvSpPr>
        <p:spPr>
          <a:xfrm>
            <a:off x="624275" y="199300"/>
            <a:ext cx="71052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rPr>
              <a:t>MAPA DE CONCEPTOS CLASE </a:t>
            </a:r>
            <a:r>
              <a:rPr i="1" lang="en-GB" sz="2000">
                <a:latin typeface="Anton"/>
                <a:ea typeface="Anton"/>
                <a:cs typeface="Anton"/>
                <a:sym typeface="Anton"/>
              </a:rPr>
              <a:t>4</a:t>
            </a:r>
            <a:endParaRPr i="1" sz="2000">
              <a:solidFill>
                <a:srgbClr val="0000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34" name="Google Shape;234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3862" y="90575"/>
            <a:ext cx="1634174" cy="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57"/>
          <p:cNvSpPr/>
          <p:nvPr/>
        </p:nvSpPr>
        <p:spPr>
          <a:xfrm>
            <a:off x="624275" y="911950"/>
            <a:ext cx="8142300" cy="33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 y propiedades básicas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7" name="Google Shape;237;p57"/>
          <p:cNvCxnSpPr/>
          <p:nvPr/>
        </p:nvCxnSpPr>
        <p:spPr>
          <a:xfrm flipH="1">
            <a:off x="1982525" y="1398350"/>
            <a:ext cx="5425800" cy="30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38" name="Google Shape;238;p57"/>
          <p:cNvSpPr/>
          <p:nvPr/>
        </p:nvSpPr>
        <p:spPr>
          <a:xfrm>
            <a:off x="1103900" y="1557144"/>
            <a:ext cx="1774500" cy="310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Definición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57"/>
          <p:cNvSpPr/>
          <p:nvPr/>
        </p:nvSpPr>
        <p:spPr>
          <a:xfrm>
            <a:off x="3808175" y="1557144"/>
            <a:ext cx="1774500" cy="310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Ventajas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0" name="Google Shape;240;p57"/>
          <p:cNvSpPr/>
          <p:nvPr/>
        </p:nvSpPr>
        <p:spPr>
          <a:xfrm>
            <a:off x="6512450" y="1557144"/>
            <a:ext cx="1774500" cy="310800"/>
          </a:xfrm>
          <a:prstGeom prst="rect">
            <a:avLst/>
          </a:prstGeom>
          <a:solidFill>
            <a:srgbClr val="3CEF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Declaración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41" name="Google Shape;241;p57"/>
          <p:cNvCxnSpPr>
            <a:stCxn id="236" idx="2"/>
            <a:endCxn id="239" idx="0"/>
          </p:cNvCxnSpPr>
          <p:nvPr/>
        </p:nvCxnSpPr>
        <p:spPr>
          <a:xfrm>
            <a:off x="4695425" y="1242550"/>
            <a:ext cx="0" cy="3147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2" name="Google Shape;242;p57"/>
          <p:cNvCxnSpPr/>
          <p:nvPr/>
        </p:nvCxnSpPr>
        <p:spPr>
          <a:xfrm flipH="1" rot="10800000">
            <a:off x="7375900" y="1405594"/>
            <a:ext cx="1200" cy="147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43" name="Google Shape;243;p57"/>
          <p:cNvCxnSpPr/>
          <p:nvPr/>
        </p:nvCxnSpPr>
        <p:spPr>
          <a:xfrm flipH="1" rot="10800000">
            <a:off x="2013750" y="1398344"/>
            <a:ext cx="1200" cy="147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44" name="Google Shape;244;p57"/>
          <p:cNvSpPr/>
          <p:nvPr/>
        </p:nvSpPr>
        <p:spPr>
          <a:xfrm>
            <a:off x="624275" y="2336800"/>
            <a:ext cx="8142300" cy="33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 complejas y parámetros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5" name="Google Shape;245;p57"/>
          <p:cNvSpPr/>
          <p:nvPr/>
        </p:nvSpPr>
        <p:spPr>
          <a:xfrm>
            <a:off x="1127100" y="2981994"/>
            <a:ext cx="1774500" cy="3108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Scope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46" name="Google Shape;246;p57"/>
          <p:cNvCxnSpPr>
            <a:stCxn id="244" idx="2"/>
            <a:endCxn id="245" idx="0"/>
          </p:cNvCxnSpPr>
          <p:nvPr/>
        </p:nvCxnSpPr>
        <p:spPr>
          <a:xfrm flipH="1">
            <a:off x="2014325" y="2667400"/>
            <a:ext cx="2681100" cy="3147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47" name="Google Shape;247;p57"/>
          <p:cNvSpPr/>
          <p:nvPr/>
        </p:nvSpPr>
        <p:spPr>
          <a:xfrm>
            <a:off x="3685781" y="2982011"/>
            <a:ext cx="1774500" cy="2487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 globales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48" name="Google Shape;248;p57"/>
          <p:cNvCxnSpPr/>
          <p:nvPr/>
        </p:nvCxnSpPr>
        <p:spPr>
          <a:xfrm>
            <a:off x="2893516" y="3108807"/>
            <a:ext cx="7923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49" name="Google Shape;249;p57"/>
          <p:cNvSpPr/>
          <p:nvPr/>
        </p:nvSpPr>
        <p:spPr>
          <a:xfrm>
            <a:off x="3685780" y="3328983"/>
            <a:ext cx="1774500" cy="248700"/>
          </a:xfrm>
          <a:prstGeom prst="rect">
            <a:avLst/>
          </a:prstGeom>
          <a:solidFill>
            <a:srgbClr val="EF89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222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 locales</a:t>
            </a:r>
            <a:endParaRPr sz="1100">
              <a:solidFill>
                <a:srgbClr val="2222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50" name="Google Shape;250;p57"/>
          <p:cNvCxnSpPr>
            <a:endCxn id="249" idx="1"/>
          </p:cNvCxnSpPr>
          <p:nvPr/>
        </p:nvCxnSpPr>
        <p:spPr>
          <a:xfrm>
            <a:off x="2893480" y="3108633"/>
            <a:ext cx="792300" cy="344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1" name="Google Shape;251;p57"/>
          <p:cNvSpPr/>
          <p:nvPr/>
        </p:nvSpPr>
        <p:spPr>
          <a:xfrm>
            <a:off x="624275" y="3779875"/>
            <a:ext cx="3655800" cy="33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 anónimas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2" name="Google Shape;252;p57"/>
          <p:cNvSpPr/>
          <p:nvPr/>
        </p:nvSpPr>
        <p:spPr>
          <a:xfrm>
            <a:off x="5110775" y="3761650"/>
            <a:ext cx="3655800" cy="330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 flecha</a:t>
            </a:r>
            <a:endParaRPr sz="1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53" name="Google Shape;253;p57"/>
          <p:cNvCxnSpPr/>
          <p:nvPr/>
        </p:nvCxnSpPr>
        <p:spPr>
          <a:xfrm>
            <a:off x="4299266" y="3926957"/>
            <a:ext cx="7923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8"/>
          <p:cNvSpPr txBox="1"/>
          <p:nvPr/>
        </p:nvSpPr>
        <p:spPr>
          <a:xfrm>
            <a:off x="394100" y="1835200"/>
            <a:ext cx="2447100" cy="248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6925" y="4780950"/>
            <a:ext cx="1186526" cy="3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8"/>
          <p:cNvSpPr/>
          <p:nvPr/>
        </p:nvSpPr>
        <p:spPr>
          <a:xfrm>
            <a:off x="5735304" y="1103150"/>
            <a:ext cx="3305700" cy="6690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MÓDULO 2</a:t>
            </a:r>
            <a:endParaRPr sz="18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OBJETOS &amp; ARRAYS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1" name="Google Shape;261;p58"/>
          <p:cNvSpPr/>
          <p:nvPr/>
        </p:nvSpPr>
        <p:spPr>
          <a:xfrm>
            <a:off x="102988" y="1103364"/>
            <a:ext cx="3546900" cy="6690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MÓDULO 0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NIVELACIÓN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2" name="Google Shape;262;p58"/>
          <p:cNvSpPr txBox="1"/>
          <p:nvPr/>
        </p:nvSpPr>
        <p:spPr>
          <a:xfrm>
            <a:off x="960025" y="2092250"/>
            <a:ext cx="9417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Anton"/>
                <a:ea typeface="Anton"/>
                <a:cs typeface="Anton"/>
                <a:sym typeface="Anton"/>
              </a:rPr>
              <a:t>SET UP</a:t>
            </a:r>
            <a:endParaRPr sz="16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3" name="Google Shape;263;p58"/>
          <p:cNvSpPr/>
          <p:nvPr/>
        </p:nvSpPr>
        <p:spPr>
          <a:xfrm>
            <a:off x="3047192" y="1103150"/>
            <a:ext cx="3305700" cy="669000"/>
          </a:xfrm>
          <a:prstGeom prst="chevron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MÓDULO 1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CONCEPTOS BÁSICOS</a:t>
            </a:r>
            <a:endParaRPr sz="18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64" name="Google Shape;264;p58"/>
          <p:cNvSpPr txBox="1"/>
          <p:nvPr/>
        </p:nvSpPr>
        <p:spPr>
          <a:xfrm>
            <a:off x="529250" y="2039450"/>
            <a:ext cx="23118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CLASE 1 -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58"/>
          <p:cNvSpPr txBox="1"/>
          <p:nvPr/>
        </p:nvSpPr>
        <p:spPr>
          <a:xfrm>
            <a:off x="352825" y="2000775"/>
            <a:ext cx="2311800" cy="2404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58"/>
          <p:cNvSpPr txBox="1"/>
          <p:nvPr/>
        </p:nvSpPr>
        <p:spPr>
          <a:xfrm>
            <a:off x="957650" y="2034700"/>
            <a:ext cx="12582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67" name="Google Shape;267;p58"/>
          <p:cNvGrpSpPr/>
          <p:nvPr/>
        </p:nvGrpSpPr>
        <p:grpSpPr>
          <a:xfrm>
            <a:off x="3352850" y="1835172"/>
            <a:ext cx="2488375" cy="2784145"/>
            <a:chOff x="3352850" y="1996688"/>
            <a:chExt cx="2488375" cy="2570059"/>
          </a:xfrm>
        </p:grpSpPr>
        <p:sp>
          <p:nvSpPr>
            <p:cNvPr id="268" name="Google Shape;268;p58"/>
            <p:cNvSpPr txBox="1"/>
            <p:nvPr/>
          </p:nvSpPr>
          <p:spPr>
            <a:xfrm>
              <a:off x="3394125" y="1996688"/>
              <a:ext cx="2447100" cy="248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8"/>
            <p:cNvSpPr txBox="1"/>
            <p:nvPr/>
          </p:nvSpPr>
          <p:spPr>
            <a:xfrm>
              <a:off x="3352850" y="2083047"/>
              <a:ext cx="2311800" cy="2483700"/>
            </a:xfrm>
            <a:prstGeom prst="rect">
              <a:avLst/>
            </a:prstGeom>
            <a:solidFill>
              <a:srgbClr val="999999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" name="Google Shape;270;p58"/>
          <p:cNvSpPr txBox="1"/>
          <p:nvPr/>
        </p:nvSpPr>
        <p:spPr>
          <a:xfrm>
            <a:off x="3367575" y="3226300"/>
            <a:ext cx="2247000" cy="66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3 -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 E ITERACIONES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p58"/>
          <p:cNvSpPr txBox="1"/>
          <p:nvPr/>
        </p:nvSpPr>
        <p:spPr>
          <a:xfrm>
            <a:off x="6249750" y="1873100"/>
            <a:ext cx="2447100" cy="248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58"/>
          <p:cNvSpPr txBox="1"/>
          <p:nvPr/>
        </p:nvSpPr>
        <p:spPr>
          <a:xfrm>
            <a:off x="6249750" y="2038788"/>
            <a:ext cx="2311800" cy="2641200"/>
          </a:xfrm>
          <a:prstGeom prst="rect">
            <a:avLst/>
          </a:prstGeom>
          <a:solidFill>
            <a:srgbClr val="999999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8"/>
          <p:cNvSpPr txBox="1"/>
          <p:nvPr/>
        </p:nvSpPr>
        <p:spPr>
          <a:xfrm>
            <a:off x="6201900" y="3571200"/>
            <a:ext cx="23331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nton"/>
                <a:ea typeface="Anton"/>
                <a:cs typeface="Anton"/>
                <a:sym typeface="Anton"/>
              </a:rPr>
              <a:t>CLASE 7 - 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 DE ORDEN SUPERIOR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"/>
              <a:buChar char="●"/>
            </a:pPr>
            <a:r>
              <a:rPr b="1" lang="en-GB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1ra pre-entrega</a:t>
            </a:r>
            <a:endParaRPr sz="1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4" name="Google Shape;274;p58"/>
          <p:cNvSpPr txBox="1"/>
          <p:nvPr/>
        </p:nvSpPr>
        <p:spPr>
          <a:xfrm>
            <a:off x="6249750" y="2726500"/>
            <a:ext cx="2333100" cy="807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nton"/>
                <a:ea typeface="Anton"/>
                <a:cs typeface="Anton"/>
                <a:sym typeface="Anton"/>
              </a:rPr>
              <a:t>CLASE 6 - 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ARRAYS</a:t>
            </a:r>
            <a:endParaRPr sz="1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58"/>
          <p:cNvSpPr txBox="1"/>
          <p:nvPr/>
        </p:nvSpPr>
        <p:spPr>
          <a:xfrm>
            <a:off x="352975" y="2034600"/>
            <a:ext cx="2311800" cy="2404500"/>
          </a:xfrm>
          <a:prstGeom prst="rect">
            <a:avLst/>
          </a:prstGeom>
          <a:solidFill>
            <a:srgbClr val="999999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0 - </a:t>
            </a:r>
            <a:endParaRPr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INTRODUCCIÓN A JAVASCRIPT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6" name="Google Shape;276;p58"/>
          <p:cNvSpPr txBox="1"/>
          <p:nvPr/>
        </p:nvSpPr>
        <p:spPr>
          <a:xfrm>
            <a:off x="1278913" y="51475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MÓDULOS DE TRABAJO</a:t>
            </a:r>
            <a:endParaRPr i="1" sz="360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77" name="Google Shape;277;p58"/>
          <p:cNvSpPr txBox="1"/>
          <p:nvPr/>
        </p:nvSpPr>
        <p:spPr>
          <a:xfrm>
            <a:off x="3352850" y="3907350"/>
            <a:ext cx="2311800" cy="711900"/>
          </a:xfrm>
          <a:prstGeom prst="rect">
            <a:avLst/>
          </a:prstGeom>
          <a:solidFill>
            <a:schemeClr val="dk1"/>
          </a:solidFill>
          <a:ln cap="flat" cmpd="sng" w="38100">
            <a:solidFill>
              <a:srgbClr val="3CEFA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rPr>
              <a:t>CLASE 4 - </a:t>
            </a:r>
            <a:endParaRPr sz="1200">
              <a:solidFill>
                <a:schemeClr val="lt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FUNCIONES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</a:pPr>
            <a:r>
              <a:rPr b="1" lang="en-GB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Desafío entregable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8" name="Google Shape;278;p58"/>
          <p:cNvSpPr txBox="1"/>
          <p:nvPr/>
        </p:nvSpPr>
        <p:spPr>
          <a:xfrm>
            <a:off x="3364800" y="1929300"/>
            <a:ext cx="2247000" cy="66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1 - 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CONCEPTOS GENERALES: SINTAXIS Y VARIABLES</a:t>
            </a:r>
            <a:endParaRPr sz="9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9" name="Google Shape;279;p58"/>
          <p:cNvSpPr txBox="1"/>
          <p:nvPr/>
        </p:nvSpPr>
        <p:spPr>
          <a:xfrm>
            <a:off x="6249750" y="2043950"/>
            <a:ext cx="2333100" cy="669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Anton"/>
                <a:ea typeface="Anton"/>
                <a:cs typeface="Anton"/>
                <a:sym typeface="Anton"/>
              </a:rPr>
              <a:t>CLASE 5 - </a:t>
            </a:r>
            <a:endParaRPr sz="1200"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OBJETOS</a:t>
            </a:r>
            <a:endParaRPr sz="1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0" name="Google Shape;280;p58"/>
          <p:cNvSpPr txBox="1"/>
          <p:nvPr/>
        </p:nvSpPr>
        <p:spPr>
          <a:xfrm>
            <a:off x="3376701" y="2610350"/>
            <a:ext cx="2247000" cy="60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rPr>
              <a:t>CLASE 2 - </a:t>
            </a:r>
            <a:endParaRPr sz="1200">
              <a:solidFill>
                <a:schemeClr val="dk1"/>
              </a:solidFill>
              <a:latin typeface="Anton"/>
              <a:ea typeface="Anton"/>
              <a:cs typeface="Anton"/>
              <a:sym typeface="Anto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FLUJOS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EFAB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9"/>
          <p:cNvSpPr txBox="1"/>
          <p:nvPr/>
        </p:nvSpPr>
        <p:spPr>
          <a:xfrm>
            <a:off x="809550" y="1679275"/>
            <a:ext cx="7524900" cy="10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4000">
                <a:latin typeface="Anton"/>
                <a:ea typeface="Anton"/>
                <a:cs typeface="Anton"/>
                <a:sym typeface="Anton"/>
              </a:rPr>
              <a:t>HERRAMIENTAS DE LA CLASE</a:t>
            </a:r>
            <a:endParaRPr i="1" sz="4000">
              <a:latin typeface="Anton"/>
              <a:ea typeface="Anton"/>
              <a:cs typeface="Anton"/>
              <a:sym typeface="Anto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i="1" lang="en-GB" sz="1500">
                <a:latin typeface="Helvetica Neue"/>
                <a:ea typeface="Helvetica Neue"/>
                <a:cs typeface="Helvetica Neue"/>
                <a:sym typeface="Helvetica Neue"/>
              </a:rPr>
              <a:t>Les compartimos algunos recursos para acompañar la clase</a:t>
            </a:r>
            <a:endParaRPr sz="18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86" name="Google Shape;2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48400" y="4727300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78738" y="492750"/>
            <a:ext cx="1186525" cy="1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9"/>
          <p:cNvSpPr txBox="1"/>
          <p:nvPr/>
        </p:nvSpPr>
        <p:spPr>
          <a:xfrm>
            <a:off x="2668050" y="2927625"/>
            <a:ext cx="38079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Guión de clase Nº 4 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5"/>
              </a:rPr>
              <a:t>aquí</a:t>
            </a: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Quizz de clase Nº 4 </a:t>
            </a:r>
            <a:r>
              <a:rPr lang="en-GB" sz="1800" u="sng">
                <a:solidFill>
                  <a:schemeClr val="hlink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6"/>
              </a:rPr>
              <a:t>aquí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Booklet de Javascript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aquí</a:t>
            </a:r>
            <a:endParaRPr sz="18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-"/>
            </a:pPr>
            <a:r>
              <a:rPr lang="en-GB" sz="18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FAQs de Javascript </a:t>
            </a:r>
            <a:r>
              <a:rPr lang="en-GB" sz="1800" u="sng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aquí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F89D2"/>
            </a:gs>
            <a:gs pos="100000">
              <a:srgbClr val="E0FF00"/>
            </a:gs>
          </a:gsLst>
          <a:lin ang="10800025" scaled="0"/>
        </a:gra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60"/>
          <p:cNvSpPr txBox="1"/>
          <p:nvPr/>
        </p:nvSpPr>
        <p:spPr>
          <a:xfrm>
            <a:off x="1398000" y="8014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i="1" lang="en-GB" sz="3600">
                <a:solidFill>
                  <a:srgbClr val="121212"/>
                </a:solidFill>
                <a:latin typeface="Anton"/>
                <a:ea typeface="Anton"/>
                <a:cs typeface="Anton"/>
                <a:sym typeface="Anton"/>
              </a:rPr>
              <a:t>Empezamos...</a:t>
            </a:r>
            <a:endParaRPr b="0" i="1" sz="3600" u="none" cap="none" strike="noStrike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294" name="Google Shape;29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7925" y="4659625"/>
            <a:ext cx="1186526" cy="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7900" y="1790500"/>
            <a:ext cx="3048200" cy="304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